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1" r:id="rId4"/>
    <p:sldMasterId id="214748367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07" Type="http://schemas.openxmlformats.org/officeDocument/2006/relationships/slide" Target="slides/slide101.xml"/><Relationship Id="rId106" Type="http://schemas.openxmlformats.org/officeDocument/2006/relationships/slide" Target="slides/slide100.xml"/><Relationship Id="rId105" Type="http://schemas.openxmlformats.org/officeDocument/2006/relationships/slide" Target="slides/slide99.xml"/><Relationship Id="rId104" Type="http://schemas.openxmlformats.org/officeDocument/2006/relationships/slide" Target="slides/slide98.xml"/><Relationship Id="rId109" Type="http://schemas.openxmlformats.org/officeDocument/2006/relationships/slide" Target="slides/slide103.xml"/><Relationship Id="rId108" Type="http://schemas.openxmlformats.org/officeDocument/2006/relationships/slide" Target="slides/slide102.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103" Type="http://schemas.openxmlformats.org/officeDocument/2006/relationships/slide" Target="slides/slide97.xml"/><Relationship Id="rId102" Type="http://schemas.openxmlformats.org/officeDocument/2006/relationships/slide" Target="slides/slide96.xml"/><Relationship Id="rId101" Type="http://schemas.openxmlformats.org/officeDocument/2006/relationships/slide" Target="slides/slide95.xml"/><Relationship Id="rId100" Type="http://schemas.openxmlformats.org/officeDocument/2006/relationships/slide" Target="slides/slide94.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95" Type="http://schemas.openxmlformats.org/officeDocument/2006/relationships/slide" Target="slides/slide89.xml"/><Relationship Id="rId94" Type="http://schemas.openxmlformats.org/officeDocument/2006/relationships/slide" Target="slides/slide88.xml"/><Relationship Id="rId97" Type="http://schemas.openxmlformats.org/officeDocument/2006/relationships/slide" Target="slides/slide91.xml"/><Relationship Id="rId96" Type="http://schemas.openxmlformats.org/officeDocument/2006/relationships/slide" Target="slides/slide90.xml"/><Relationship Id="rId11" Type="http://schemas.openxmlformats.org/officeDocument/2006/relationships/slide" Target="slides/slide5.xml"/><Relationship Id="rId99" Type="http://schemas.openxmlformats.org/officeDocument/2006/relationships/slide" Target="slides/slide93.xml"/><Relationship Id="rId10" Type="http://schemas.openxmlformats.org/officeDocument/2006/relationships/slide" Target="slides/slide4.xml"/><Relationship Id="rId98" Type="http://schemas.openxmlformats.org/officeDocument/2006/relationships/slide" Target="slides/slide92.xml"/><Relationship Id="rId13" Type="http://schemas.openxmlformats.org/officeDocument/2006/relationships/slide" Target="slides/slide7.xml"/><Relationship Id="rId12" Type="http://schemas.openxmlformats.org/officeDocument/2006/relationships/slide" Target="slides/slide6.xml"/><Relationship Id="rId91" Type="http://schemas.openxmlformats.org/officeDocument/2006/relationships/slide" Target="slides/slide85.xml"/><Relationship Id="rId90" Type="http://schemas.openxmlformats.org/officeDocument/2006/relationships/slide" Target="slides/slide84.xml"/><Relationship Id="rId93" Type="http://schemas.openxmlformats.org/officeDocument/2006/relationships/slide" Target="slides/slide87.xml"/><Relationship Id="rId92" Type="http://schemas.openxmlformats.org/officeDocument/2006/relationships/slide" Target="slides/slide86.xml"/><Relationship Id="rId15" Type="http://schemas.openxmlformats.org/officeDocument/2006/relationships/slide" Target="slides/slide9.xml"/><Relationship Id="rId110" Type="http://schemas.openxmlformats.org/officeDocument/2006/relationships/slide" Target="slides/slide104.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 Id="rId111" Type="http://schemas.openxmlformats.org/officeDocument/2006/relationships/slide" Target="slides/slide105.xml"/><Relationship Id="rId84" Type="http://schemas.openxmlformats.org/officeDocument/2006/relationships/slide" Target="slides/slide78.xml"/><Relationship Id="rId83" Type="http://schemas.openxmlformats.org/officeDocument/2006/relationships/slide" Target="slides/slide77.xml"/><Relationship Id="rId86" Type="http://schemas.openxmlformats.org/officeDocument/2006/relationships/slide" Target="slides/slide80.xml"/><Relationship Id="rId85" Type="http://schemas.openxmlformats.org/officeDocument/2006/relationships/slide" Target="slides/slide79.xml"/><Relationship Id="rId88" Type="http://schemas.openxmlformats.org/officeDocument/2006/relationships/slide" Target="slides/slide82.xml"/><Relationship Id="rId87" Type="http://schemas.openxmlformats.org/officeDocument/2006/relationships/slide" Target="slides/slide81.xml"/><Relationship Id="rId89" Type="http://schemas.openxmlformats.org/officeDocument/2006/relationships/slide" Target="slides/slide83.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75" Type="http://schemas.openxmlformats.org/officeDocument/2006/relationships/slide" Target="slides/slide69.xml"/><Relationship Id="rId74" Type="http://schemas.openxmlformats.org/officeDocument/2006/relationships/slide" Target="slides/slide68.xml"/><Relationship Id="rId77" Type="http://schemas.openxmlformats.org/officeDocument/2006/relationships/slide" Target="slides/slide71.xml"/><Relationship Id="rId76" Type="http://schemas.openxmlformats.org/officeDocument/2006/relationships/slide" Target="slides/slide70.xml"/><Relationship Id="rId79" Type="http://schemas.openxmlformats.org/officeDocument/2006/relationships/slide" Target="slides/slide73.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62" Type="http://schemas.openxmlformats.org/officeDocument/2006/relationships/slide" Target="slides/slide56.xml"/><Relationship Id="rId61" Type="http://schemas.openxmlformats.org/officeDocument/2006/relationships/slide" Target="slides/slide55.xml"/><Relationship Id="rId64" Type="http://schemas.openxmlformats.org/officeDocument/2006/relationships/slide" Target="slides/slide58.xml"/><Relationship Id="rId63" Type="http://schemas.openxmlformats.org/officeDocument/2006/relationships/slide" Target="slides/slide57.xml"/><Relationship Id="rId66" Type="http://schemas.openxmlformats.org/officeDocument/2006/relationships/slide" Target="slides/slide60.xml"/><Relationship Id="rId65" Type="http://schemas.openxmlformats.org/officeDocument/2006/relationships/slide" Target="slides/slide59.xml"/><Relationship Id="rId68" Type="http://schemas.openxmlformats.org/officeDocument/2006/relationships/slide" Target="slides/slide62.xml"/><Relationship Id="rId67" Type="http://schemas.openxmlformats.org/officeDocument/2006/relationships/slide" Target="slides/slide61.xml"/><Relationship Id="rId60" Type="http://schemas.openxmlformats.org/officeDocument/2006/relationships/slide" Target="slides/slide54.xml"/><Relationship Id="rId69" Type="http://schemas.openxmlformats.org/officeDocument/2006/relationships/slide" Target="slides/slide6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55" Type="http://schemas.openxmlformats.org/officeDocument/2006/relationships/slide" Target="slides/slide49.xml"/><Relationship Id="rId54" Type="http://schemas.openxmlformats.org/officeDocument/2006/relationships/slide" Target="slides/slide48.xml"/><Relationship Id="rId57" Type="http://schemas.openxmlformats.org/officeDocument/2006/relationships/slide" Target="slides/slide51.xml"/><Relationship Id="rId56" Type="http://schemas.openxmlformats.org/officeDocument/2006/relationships/slide" Target="slides/slide50.xml"/><Relationship Id="rId59" Type="http://schemas.openxmlformats.org/officeDocument/2006/relationships/slide" Target="slides/slide53.xml"/><Relationship Id="rId58"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e722ed6d05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2e722ed6d05_0_14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6" name="Shape 726"/>
        <p:cNvGrpSpPr/>
        <p:nvPr/>
      </p:nvGrpSpPr>
      <p:grpSpPr>
        <a:xfrm>
          <a:off x="0" y="0"/>
          <a:ext cx="0" cy="0"/>
          <a:chOff x="0" y="0"/>
          <a:chExt cx="0" cy="0"/>
        </a:xfrm>
      </p:grpSpPr>
      <p:sp>
        <p:nvSpPr>
          <p:cNvPr id="727" name="Google Shape;727;g2e72e6ec32c_7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g2e72e6ec32c_7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2" name="Shape 732"/>
        <p:cNvGrpSpPr/>
        <p:nvPr/>
      </p:nvGrpSpPr>
      <p:grpSpPr>
        <a:xfrm>
          <a:off x="0" y="0"/>
          <a:ext cx="0" cy="0"/>
          <a:chOff x="0" y="0"/>
          <a:chExt cx="0" cy="0"/>
        </a:xfrm>
      </p:grpSpPr>
      <p:sp>
        <p:nvSpPr>
          <p:cNvPr id="733" name="Google Shape;733;g2e72e6ec32c_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g2e72e6ec32c_7_3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8" name="Shape 738"/>
        <p:cNvGrpSpPr/>
        <p:nvPr/>
      </p:nvGrpSpPr>
      <p:grpSpPr>
        <a:xfrm>
          <a:off x="0" y="0"/>
          <a:ext cx="0" cy="0"/>
          <a:chOff x="0" y="0"/>
          <a:chExt cx="0" cy="0"/>
        </a:xfrm>
      </p:grpSpPr>
      <p:sp>
        <p:nvSpPr>
          <p:cNvPr id="739" name="Google Shape;739;g2e72e6ec32c_7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g2e72e6ec32c_7_4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4" name="Shape 744"/>
        <p:cNvGrpSpPr/>
        <p:nvPr/>
      </p:nvGrpSpPr>
      <p:grpSpPr>
        <a:xfrm>
          <a:off x="0" y="0"/>
          <a:ext cx="0" cy="0"/>
          <a:chOff x="0" y="0"/>
          <a:chExt cx="0" cy="0"/>
        </a:xfrm>
      </p:grpSpPr>
      <p:sp>
        <p:nvSpPr>
          <p:cNvPr id="745" name="Google Shape;745;g2e72e6ec32c_7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g2e72e6ec32c_7_5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0" name="Shape 750"/>
        <p:cNvGrpSpPr/>
        <p:nvPr/>
      </p:nvGrpSpPr>
      <p:grpSpPr>
        <a:xfrm>
          <a:off x="0" y="0"/>
          <a:ext cx="0" cy="0"/>
          <a:chOff x="0" y="0"/>
          <a:chExt cx="0" cy="0"/>
        </a:xfrm>
      </p:grpSpPr>
      <p:sp>
        <p:nvSpPr>
          <p:cNvPr id="751" name="Google Shape;751;g2e72e6ec32c_7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g2e72e6ec32c_7_4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5" name="Shape 755"/>
        <p:cNvGrpSpPr/>
        <p:nvPr/>
      </p:nvGrpSpPr>
      <p:grpSpPr>
        <a:xfrm>
          <a:off x="0" y="0"/>
          <a:ext cx="0" cy="0"/>
          <a:chOff x="0" y="0"/>
          <a:chExt cx="0" cy="0"/>
        </a:xfrm>
      </p:grpSpPr>
      <p:sp>
        <p:nvSpPr>
          <p:cNvPr id="756" name="Google Shape;756;g2e76466054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7" name="Google Shape;757;g2e76466054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e722ed6d05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g2e722ed6d05_0_15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e722ed6d05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g2e722ed6d05_0_15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e722ed6d05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g2e722ed6d05_0_1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e722ed6d05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g2e722ed6d05_0_16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e722ed6d05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g2e722ed6d05_0_17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e722ed6d05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g2e722ed6d05_0_17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e722ed6d05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g2e722ed6d05_0_1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e76466054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g2e764660547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e722ed6d0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g2e722ed6d05_0_5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722ed6d05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e722ed6d05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e722ed6d05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g2e722ed6d05_0_6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e722ed6d05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g2e722ed6d05_0_2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e722ed6d05_0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g2e722ed6d05_0_26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e722ed6d05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g2e722ed6d05_0_27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2e72e6ec32c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g2e72e6ec32c_5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e72e6ec32c_5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g2e72e6ec32c_5_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e72e6ec32c_5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g2e72e6ec32c_5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e72e6ec32c_5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g2e72e6ec32c_5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e72e6ec32c_5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g2e72e6ec32c_5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2e72e6ec32c_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g2e72e6ec32c_5_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e722ed6d0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2e722ed6d05_0_2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e72e6ec32c_5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g2e72e6ec32c_5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2e72e6ec32c_5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g2e72e6ec32c_5_3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2e72e6ec32c_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g2e72e6ec32c_5_4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2e72e6ec32c_5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g2e72e6ec32c_5_4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2e72e6ec32c_5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g2e72e6ec32c_5_5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e72e6ec32c_5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g2e72e6ec32c_5_5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2e72e6ec32c_5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g2e72e6ec32c_5_6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2e72e6ec32c_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g2e72e6ec32c_5_6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2e72e6ec32c_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g2e72e6ec32c_5_7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2e72e6ec32c_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g2e72e6ec32c_5_7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e722ed6d0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g2e722ed6d05_0_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e72e6ec32c_5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g2e72e6ec32c_5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2e72e6ec32c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g2e72e6ec32c_3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g2e72e6ec32c_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g2e72e6ec32c_3_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2e72e6ec32c_3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g2e72e6ec32c_3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2e72e6ec32c_3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g2e72e6ec32c_3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g2e72e6ec32c_3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g2e72e6ec32c_3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2e72e6ec32c_3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g2e72e6ec32c_3_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2e72e6ec32c_3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g2e72e6ec32c_3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g2e72e6ec32c_3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g2e72e6ec32c_3_3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2e72e6ec32c_3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g2e72e6ec32c_3_4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e722ed6d0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g2e722ed6d05_0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2e72e6ec32c_3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g2e72e6ec32c_3_4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2e72e6ec32c_3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g2e72e6ec32c_3_5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g2e72e6ec32c_3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g2e72e6ec32c_3_5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g2e72e6ec32c_3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g2e72e6ec32c_3_6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g2e72e6ec32c_3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g2e72e6ec32c_3_6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6" name="Shape 456"/>
        <p:cNvGrpSpPr/>
        <p:nvPr/>
      </p:nvGrpSpPr>
      <p:grpSpPr>
        <a:xfrm>
          <a:off x="0" y="0"/>
          <a:ext cx="0" cy="0"/>
          <a:chOff x="0" y="0"/>
          <a:chExt cx="0" cy="0"/>
        </a:xfrm>
      </p:grpSpPr>
      <p:sp>
        <p:nvSpPr>
          <p:cNvPr id="457" name="Google Shape;457;g2e72e6ec32c_3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g2e72e6ec32c_3_7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g2e72e6ec32c_3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g2e72e6ec32c_3_7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g2e72e6ec32c_3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g2e72e6ec32c_3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2e72e6ec32c_3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g2e72e6ec32c_3_8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2e72e6ec32c_3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g2e72e6ec32c_3_9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e722ed6d0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g2e722ed6d05_0_3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2e72e6ec32c_3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g2e72e6ec32c_3_9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2e72e6ec32c_3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g2e72e6ec32c_3_10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g2e72e6ec32c_3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g2e72e6ec32c_3_10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2e72e6ec32c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g2e72e6ec32c_1_7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2e72e6ec32c_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g2e72e6ec32c_1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g2e72e6ec32c_1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g2e72e6ec32c_1_8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g2e72e6ec32c_1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g2e72e6ec32c_1_9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8" name="Shape 528"/>
        <p:cNvGrpSpPr/>
        <p:nvPr/>
      </p:nvGrpSpPr>
      <p:grpSpPr>
        <a:xfrm>
          <a:off x="0" y="0"/>
          <a:ext cx="0" cy="0"/>
          <a:chOff x="0" y="0"/>
          <a:chExt cx="0" cy="0"/>
        </a:xfrm>
      </p:grpSpPr>
      <p:sp>
        <p:nvSpPr>
          <p:cNvPr id="529" name="Google Shape;529;g2e72e6ec32c_1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g2e72e6ec32c_1_9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2e72e6ec32c_1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g2e72e6ec32c_1_10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2e72e6ec32c_1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g2e72e6ec32c_1_10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e722ed6d0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g2e722ed6d05_0_4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6" name="Shape 546"/>
        <p:cNvGrpSpPr/>
        <p:nvPr/>
      </p:nvGrpSpPr>
      <p:grpSpPr>
        <a:xfrm>
          <a:off x="0" y="0"/>
          <a:ext cx="0" cy="0"/>
          <a:chOff x="0" y="0"/>
          <a:chExt cx="0" cy="0"/>
        </a:xfrm>
      </p:grpSpPr>
      <p:sp>
        <p:nvSpPr>
          <p:cNvPr id="547" name="Google Shape;547;g2e72e6ec32c_1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g2e72e6ec32c_1_1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g2e72e6ec32c_1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g2e72e6ec32c_1_1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g2e72e6ec32c_1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g2e72e6ec32c_1_1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g2e72e6ec32c_1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g2e72e6ec32c_1_1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g2e72e6ec32c_1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g2e72e6ec32c_1_1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6" name="Shape 576"/>
        <p:cNvGrpSpPr/>
        <p:nvPr/>
      </p:nvGrpSpPr>
      <p:grpSpPr>
        <a:xfrm>
          <a:off x="0" y="0"/>
          <a:ext cx="0" cy="0"/>
          <a:chOff x="0" y="0"/>
          <a:chExt cx="0" cy="0"/>
        </a:xfrm>
      </p:grpSpPr>
      <p:sp>
        <p:nvSpPr>
          <p:cNvPr id="577" name="Google Shape;577;g2e72e6ec32c_1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g2e72e6ec32c_1_13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2" name="Shape 582"/>
        <p:cNvGrpSpPr/>
        <p:nvPr/>
      </p:nvGrpSpPr>
      <p:grpSpPr>
        <a:xfrm>
          <a:off x="0" y="0"/>
          <a:ext cx="0" cy="0"/>
          <a:chOff x="0" y="0"/>
          <a:chExt cx="0" cy="0"/>
        </a:xfrm>
      </p:grpSpPr>
      <p:sp>
        <p:nvSpPr>
          <p:cNvPr id="583" name="Google Shape;583;g2e72e6ec32c_1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g2e72e6ec32c_1_14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8" name="Shape 588"/>
        <p:cNvGrpSpPr/>
        <p:nvPr/>
      </p:nvGrpSpPr>
      <p:grpSpPr>
        <a:xfrm>
          <a:off x="0" y="0"/>
          <a:ext cx="0" cy="0"/>
          <a:chOff x="0" y="0"/>
          <a:chExt cx="0" cy="0"/>
        </a:xfrm>
      </p:grpSpPr>
      <p:sp>
        <p:nvSpPr>
          <p:cNvPr id="589" name="Google Shape;589;g2e72e6ec32c_1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g2e72e6ec32c_1_14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4" name="Shape 594"/>
        <p:cNvGrpSpPr/>
        <p:nvPr/>
      </p:nvGrpSpPr>
      <p:grpSpPr>
        <a:xfrm>
          <a:off x="0" y="0"/>
          <a:ext cx="0" cy="0"/>
          <a:chOff x="0" y="0"/>
          <a:chExt cx="0" cy="0"/>
        </a:xfrm>
      </p:grpSpPr>
      <p:sp>
        <p:nvSpPr>
          <p:cNvPr id="595" name="Google Shape;595;g2e72e6ec32c_1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g2e72e6ec32c_1_15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0" name="Shape 600"/>
        <p:cNvGrpSpPr/>
        <p:nvPr/>
      </p:nvGrpSpPr>
      <p:grpSpPr>
        <a:xfrm>
          <a:off x="0" y="0"/>
          <a:ext cx="0" cy="0"/>
          <a:chOff x="0" y="0"/>
          <a:chExt cx="0" cy="0"/>
        </a:xfrm>
      </p:grpSpPr>
      <p:sp>
        <p:nvSpPr>
          <p:cNvPr id="601" name="Google Shape;601;g2e72e6ec32c_1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g2e72e6ec32c_1_15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e722ed6d0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g2e722ed6d05_0_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6" name="Shape 606"/>
        <p:cNvGrpSpPr/>
        <p:nvPr/>
      </p:nvGrpSpPr>
      <p:grpSpPr>
        <a:xfrm>
          <a:off x="0" y="0"/>
          <a:ext cx="0" cy="0"/>
          <a:chOff x="0" y="0"/>
          <a:chExt cx="0" cy="0"/>
        </a:xfrm>
      </p:grpSpPr>
      <p:sp>
        <p:nvSpPr>
          <p:cNvPr id="607" name="Google Shape;607;g2e72e6ec32c_1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g2e72e6ec32c_1_16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2e72e6ec32c_1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4" name="Google Shape;614;g2e72e6ec32c_1_16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g2e72e6ec32c_1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g2e72e6ec32c_1_17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4" name="Shape 624"/>
        <p:cNvGrpSpPr/>
        <p:nvPr/>
      </p:nvGrpSpPr>
      <p:grpSpPr>
        <a:xfrm>
          <a:off x="0" y="0"/>
          <a:ext cx="0" cy="0"/>
          <a:chOff x="0" y="0"/>
          <a:chExt cx="0" cy="0"/>
        </a:xfrm>
      </p:grpSpPr>
      <p:sp>
        <p:nvSpPr>
          <p:cNvPr id="625" name="Google Shape;625;g2e72e6ec32c_1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g2e72e6ec32c_1_17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g2e722ed6d05_0_2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g2e722ed6d05_0_27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6" name="Shape 636"/>
        <p:cNvGrpSpPr/>
        <p:nvPr/>
      </p:nvGrpSpPr>
      <p:grpSpPr>
        <a:xfrm>
          <a:off x="0" y="0"/>
          <a:ext cx="0" cy="0"/>
          <a:chOff x="0" y="0"/>
          <a:chExt cx="0" cy="0"/>
        </a:xfrm>
      </p:grpSpPr>
      <p:sp>
        <p:nvSpPr>
          <p:cNvPr id="637" name="Google Shape;637;g2e722ed6d05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g2e722ed6d05_0_2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g2e722ed6d05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g2e722ed6d05_0_28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8" name="Shape 648"/>
        <p:cNvGrpSpPr/>
        <p:nvPr/>
      </p:nvGrpSpPr>
      <p:grpSpPr>
        <a:xfrm>
          <a:off x="0" y="0"/>
          <a:ext cx="0" cy="0"/>
          <a:chOff x="0" y="0"/>
          <a:chExt cx="0" cy="0"/>
        </a:xfrm>
      </p:grpSpPr>
      <p:sp>
        <p:nvSpPr>
          <p:cNvPr id="649" name="Google Shape;649;g2e722ed6d05_0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g2e722ed6d05_0_29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4" name="Shape 654"/>
        <p:cNvGrpSpPr/>
        <p:nvPr/>
      </p:nvGrpSpPr>
      <p:grpSpPr>
        <a:xfrm>
          <a:off x="0" y="0"/>
          <a:ext cx="0" cy="0"/>
          <a:chOff x="0" y="0"/>
          <a:chExt cx="0" cy="0"/>
        </a:xfrm>
      </p:grpSpPr>
      <p:sp>
        <p:nvSpPr>
          <p:cNvPr id="655" name="Google Shape;655;g2e722ed6d05_0_2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g2e722ed6d05_0_29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0" name="Shape 660"/>
        <p:cNvGrpSpPr/>
        <p:nvPr/>
      </p:nvGrpSpPr>
      <p:grpSpPr>
        <a:xfrm>
          <a:off x="0" y="0"/>
          <a:ext cx="0" cy="0"/>
          <a:chOff x="0" y="0"/>
          <a:chExt cx="0" cy="0"/>
        </a:xfrm>
      </p:grpSpPr>
      <p:sp>
        <p:nvSpPr>
          <p:cNvPr id="661" name="Google Shape;661;g2e722ed6d05_0_3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g2e722ed6d05_0_30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e722ed6d0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g2e722ed6d05_0_5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6" name="Shape 666"/>
        <p:cNvGrpSpPr/>
        <p:nvPr/>
      </p:nvGrpSpPr>
      <p:grpSpPr>
        <a:xfrm>
          <a:off x="0" y="0"/>
          <a:ext cx="0" cy="0"/>
          <a:chOff x="0" y="0"/>
          <a:chExt cx="0" cy="0"/>
        </a:xfrm>
      </p:grpSpPr>
      <p:sp>
        <p:nvSpPr>
          <p:cNvPr id="667" name="Google Shape;667;g2e722ed6d05_0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g2e722ed6d05_0_30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2" name="Shape 672"/>
        <p:cNvGrpSpPr/>
        <p:nvPr/>
      </p:nvGrpSpPr>
      <p:grpSpPr>
        <a:xfrm>
          <a:off x="0" y="0"/>
          <a:ext cx="0" cy="0"/>
          <a:chOff x="0" y="0"/>
          <a:chExt cx="0" cy="0"/>
        </a:xfrm>
      </p:grpSpPr>
      <p:sp>
        <p:nvSpPr>
          <p:cNvPr id="673" name="Google Shape;673;g2e722ed6d05_0_3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g2e722ed6d05_0_31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8" name="Shape 678"/>
        <p:cNvGrpSpPr/>
        <p:nvPr/>
      </p:nvGrpSpPr>
      <p:grpSpPr>
        <a:xfrm>
          <a:off x="0" y="0"/>
          <a:ext cx="0" cy="0"/>
          <a:chOff x="0" y="0"/>
          <a:chExt cx="0" cy="0"/>
        </a:xfrm>
      </p:grpSpPr>
      <p:sp>
        <p:nvSpPr>
          <p:cNvPr id="679" name="Google Shape;679;g2e722ed6d05_0_3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g2e722ed6d05_0_31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4" name="Shape 684"/>
        <p:cNvGrpSpPr/>
        <p:nvPr/>
      </p:nvGrpSpPr>
      <p:grpSpPr>
        <a:xfrm>
          <a:off x="0" y="0"/>
          <a:ext cx="0" cy="0"/>
          <a:chOff x="0" y="0"/>
          <a:chExt cx="0" cy="0"/>
        </a:xfrm>
      </p:grpSpPr>
      <p:sp>
        <p:nvSpPr>
          <p:cNvPr id="685" name="Google Shape;685;g2e722ed6d05_0_3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g2e722ed6d05_0_32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g2e72e6ec32c_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g2e72e6ec32c_7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6" name="Shape 696"/>
        <p:cNvGrpSpPr/>
        <p:nvPr/>
      </p:nvGrpSpPr>
      <p:grpSpPr>
        <a:xfrm>
          <a:off x="0" y="0"/>
          <a:ext cx="0" cy="0"/>
          <a:chOff x="0" y="0"/>
          <a:chExt cx="0" cy="0"/>
        </a:xfrm>
      </p:grpSpPr>
      <p:sp>
        <p:nvSpPr>
          <p:cNvPr id="697" name="Google Shape;697;g2e72e6ec32c_7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g2e72e6ec32c_7_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2" name="Shape 702"/>
        <p:cNvGrpSpPr/>
        <p:nvPr/>
      </p:nvGrpSpPr>
      <p:grpSpPr>
        <a:xfrm>
          <a:off x="0" y="0"/>
          <a:ext cx="0" cy="0"/>
          <a:chOff x="0" y="0"/>
          <a:chExt cx="0" cy="0"/>
        </a:xfrm>
      </p:grpSpPr>
      <p:sp>
        <p:nvSpPr>
          <p:cNvPr id="703" name="Google Shape;703;g2e72e6ec32c_7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g2e72e6ec32c_7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8" name="Shape 708"/>
        <p:cNvGrpSpPr/>
        <p:nvPr/>
      </p:nvGrpSpPr>
      <p:grpSpPr>
        <a:xfrm>
          <a:off x="0" y="0"/>
          <a:ext cx="0" cy="0"/>
          <a:chOff x="0" y="0"/>
          <a:chExt cx="0" cy="0"/>
        </a:xfrm>
      </p:grpSpPr>
      <p:sp>
        <p:nvSpPr>
          <p:cNvPr id="709" name="Google Shape;709;g2e72e6ec32c_7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g2e72e6ec32c_7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4" name="Shape 714"/>
        <p:cNvGrpSpPr/>
        <p:nvPr/>
      </p:nvGrpSpPr>
      <p:grpSpPr>
        <a:xfrm>
          <a:off x="0" y="0"/>
          <a:ext cx="0" cy="0"/>
          <a:chOff x="0" y="0"/>
          <a:chExt cx="0" cy="0"/>
        </a:xfrm>
      </p:grpSpPr>
      <p:sp>
        <p:nvSpPr>
          <p:cNvPr id="715" name="Google Shape;715;g2e72e6ec32c_7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g2e72e6ec32c_7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0" name="Shape 720"/>
        <p:cNvGrpSpPr/>
        <p:nvPr/>
      </p:nvGrpSpPr>
      <p:grpSpPr>
        <a:xfrm>
          <a:off x="0" y="0"/>
          <a:ext cx="0" cy="0"/>
          <a:chOff x="0" y="0"/>
          <a:chExt cx="0" cy="0"/>
        </a:xfrm>
      </p:grpSpPr>
      <p:sp>
        <p:nvSpPr>
          <p:cNvPr id="721" name="Google Shape;721;g2e72e6ec32c_7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g2e72e6ec32c_7_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2" name="Google Shape;52;p13"/>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1200"/>
              </a:spcBef>
              <a:spcAft>
                <a:spcPts val="0"/>
              </a:spcAft>
              <a:buClr>
                <a:schemeClr val="dk1"/>
              </a:buClr>
              <a:buSzPts val="1800"/>
              <a:buChar char="○"/>
              <a:defRPr/>
            </a:lvl2pPr>
            <a:lvl3pPr indent="-342900" lvl="2" marL="1371600" rtl="0" algn="l">
              <a:spcBef>
                <a:spcPts val="1200"/>
              </a:spcBef>
              <a:spcAft>
                <a:spcPts val="0"/>
              </a:spcAft>
              <a:buClr>
                <a:schemeClr val="dk1"/>
              </a:buClr>
              <a:buSzPts val="1800"/>
              <a:buChar char="■"/>
              <a:defRPr/>
            </a:lvl3pPr>
            <a:lvl4pPr indent="-342900" lvl="3" marL="1828800" rtl="0" algn="l">
              <a:spcBef>
                <a:spcPts val="1200"/>
              </a:spcBef>
              <a:spcAft>
                <a:spcPts val="0"/>
              </a:spcAft>
              <a:buClr>
                <a:schemeClr val="dk1"/>
              </a:buClr>
              <a:buSzPts val="1800"/>
              <a:buChar char="●"/>
              <a:defRPr/>
            </a:lvl4pPr>
            <a:lvl5pPr indent="-342900" lvl="4" marL="2286000" rtl="0" algn="l">
              <a:spcBef>
                <a:spcPts val="1200"/>
              </a:spcBef>
              <a:spcAft>
                <a:spcPts val="0"/>
              </a:spcAft>
              <a:buClr>
                <a:schemeClr val="dk1"/>
              </a:buClr>
              <a:buSzPts val="1800"/>
              <a:buChar char="○"/>
              <a:defRPr/>
            </a:lvl5pPr>
            <a:lvl6pPr indent="-342900" lvl="5" marL="2743200" rtl="0" algn="l">
              <a:spcBef>
                <a:spcPts val="1200"/>
              </a:spcBef>
              <a:spcAft>
                <a:spcPts val="0"/>
              </a:spcAft>
              <a:buClr>
                <a:schemeClr val="dk1"/>
              </a:buClr>
              <a:buSzPts val="1800"/>
              <a:buChar char="■"/>
              <a:defRPr/>
            </a:lvl6pPr>
            <a:lvl7pPr indent="-342900" lvl="6" marL="3200400" rtl="0" algn="l">
              <a:spcBef>
                <a:spcPts val="1200"/>
              </a:spcBef>
              <a:spcAft>
                <a:spcPts val="0"/>
              </a:spcAft>
              <a:buClr>
                <a:schemeClr val="dk1"/>
              </a:buClr>
              <a:buSzPts val="1800"/>
              <a:buChar char="●"/>
              <a:defRPr/>
            </a:lvl7pPr>
            <a:lvl8pPr indent="-342900" lvl="7" marL="3657600" rtl="0" algn="l">
              <a:spcBef>
                <a:spcPts val="1200"/>
              </a:spcBef>
              <a:spcAft>
                <a:spcPts val="0"/>
              </a:spcAft>
              <a:buClr>
                <a:schemeClr val="dk1"/>
              </a:buClr>
              <a:buSzPts val="1800"/>
              <a:buChar char="○"/>
              <a:defRPr/>
            </a:lvl8pPr>
            <a:lvl9pPr indent="-342900" lvl="8" marL="4114800" rtl="0" algn="l">
              <a:spcBef>
                <a:spcPts val="1200"/>
              </a:spcBef>
              <a:spcAft>
                <a:spcPts val="1200"/>
              </a:spcAft>
              <a:buClr>
                <a:schemeClr val="dk1"/>
              </a:buClr>
              <a:buSzPts val="1800"/>
              <a:buChar char="■"/>
              <a:defRPr/>
            </a:lvl9pPr>
          </a:lstStyle>
          <a:p/>
        </p:txBody>
      </p:sp>
      <p:sp>
        <p:nvSpPr>
          <p:cNvPr id="53" name="Google Shape;53;p13"/>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p13"/>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5" name="Google Shape;55;p1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2" name="Shape 62"/>
        <p:cNvGrpSpPr/>
        <p:nvPr/>
      </p:nvGrpSpPr>
      <p:grpSpPr>
        <a:xfrm>
          <a:off x="0" y="0"/>
          <a:ext cx="0" cy="0"/>
          <a:chOff x="0" y="0"/>
          <a:chExt cx="0" cy="0"/>
        </a:xfrm>
      </p:grpSpPr>
      <p:sp>
        <p:nvSpPr>
          <p:cNvPr id="63" name="Google Shape;63;p15"/>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5"/>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65" name="Google Shape;65;p1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8" name="Shape 68"/>
        <p:cNvGrpSpPr/>
        <p:nvPr/>
      </p:nvGrpSpPr>
      <p:grpSpPr>
        <a:xfrm>
          <a:off x="0" y="0"/>
          <a:ext cx="0" cy="0"/>
          <a:chOff x="0" y="0"/>
          <a:chExt cx="0" cy="0"/>
        </a:xfrm>
      </p:grpSpPr>
      <p:sp>
        <p:nvSpPr>
          <p:cNvPr id="69" name="Google Shape;69;p1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17"/>
          <p:cNvSpPr txBox="1"/>
          <p:nvPr>
            <p:ph type="title"/>
          </p:nvPr>
        </p:nvSpPr>
        <p:spPr>
          <a:xfrm>
            <a:off x="722313" y="3305175"/>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7" name="Google Shape;77;p17"/>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8"/>
          <p:cNvSpPr txBox="1"/>
          <p:nvPr>
            <p:ph idx="1" type="body"/>
          </p:nvPr>
        </p:nvSpPr>
        <p:spPr>
          <a:xfrm>
            <a:off x="457200" y="1200150"/>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3" name="Google Shape;83;p18"/>
          <p:cNvSpPr txBox="1"/>
          <p:nvPr>
            <p:ph idx="2" type="body"/>
          </p:nvPr>
        </p:nvSpPr>
        <p:spPr>
          <a:xfrm>
            <a:off x="4648200" y="1200150"/>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4" name="Google Shape;84;p18"/>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8"/>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8"/>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7" name="Shape 87"/>
        <p:cNvGrpSpPr/>
        <p:nvPr/>
      </p:nvGrpSpPr>
      <p:grpSpPr>
        <a:xfrm>
          <a:off x="0" y="0"/>
          <a:ext cx="0" cy="0"/>
          <a:chOff x="0" y="0"/>
          <a:chExt cx="0" cy="0"/>
        </a:xfrm>
      </p:grpSpPr>
      <p:sp>
        <p:nvSpPr>
          <p:cNvPr id="88" name="Google Shape;88;p1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9"/>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90" name="Google Shape;90;p19"/>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91" name="Google Shape;91;p19"/>
          <p:cNvSpPr txBox="1"/>
          <p:nvPr>
            <p:ph idx="3" type="body"/>
          </p:nvPr>
        </p:nvSpPr>
        <p:spPr>
          <a:xfrm>
            <a:off x="4645025" y="1151335"/>
            <a:ext cx="4041775"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92" name="Google Shape;92;p19"/>
          <p:cNvSpPr txBox="1"/>
          <p:nvPr>
            <p:ph idx="4" type="body"/>
          </p:nvPr>
        </p:nvSpPr>
        <p:spPr>
          <a:xfrm>
            <a:off x="4645025" y="1631156"/>
            <a:ext cx="4041775"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93" name="Google Shape;93;p19"/>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9"/>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9"/>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6" name="Shape 96"/>
        <p:cNvGrpSpPr/>
        <p:nvPr/>
      </p:nvGrpSpPr>
      <p:grpSpPr>
        <a:xfrm>
          <a:off x="0" y="0"/>
          <a:ext cx="0" cy="0"/>
          <a:chOff x="0" y="0"/>
          <a:chExt cx="0" cy="0"/>
        </a:xfrm>
      </p:grpSpPr>
      <p:sp>
        <p:nvSpPr>
          <p:cNvPr id="97" name="Google Shape;97;p2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0"/>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0"/>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0"/>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1" name="Shape 101"/>
        <p:cNvGrpSpPr/>
        <p:nvPr/>
      </p:nvGrpSpPr>
      <p:grpSpPr>
        <a:xfrm>
          <a:off x="0" y="0"/>
          <a:ext cx="0" cy="0"/>
          <a:chOff x="0" y="0"/>
          <a:chExt cx="0" cy="0"/>
        </a:xfrm>
      </p:grpSpPr>
      <p:sp>
        <p:nvSpPr>
          <p:cNvPr id="102" name="Google Shape;102;p2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5" name="Shape 105"/>
        <p:cNvGrpSpPr/>
        <p:nvPr/>
      </p:nvGrpSpPr>
      <p:grpSpPr>
        <a:xfrm>
          <a:off x="0" y="0"/>
          <a:ext cx="0" cy="0"/>
          <a:chOff x="0" y="0"/>
          <a:chExt cx="0" cy="0"/>
        </a:xfrm>
      </p:grpSpPr>
      <p:sp>
        <p:nvSpPr>
          <p:cNvPr id="106" name="Google Shape;106;p22"/>
          <p:cNvSpPr txBox="1"/>
          <p:nvPr>
            <p:ph type="title"/>
          </p:nvPr>
        </p:nvSpPr>
        <p:spPr>
          <a:xfrm>
            <a:off x="457200" y="204788"/>
            <a:ext cx="3008313"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22"/>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08" name="Google Shape;108;p22"/>
          <p:cNvSpPr txBox="1"/>
          <p:nvPr>
            <p:ph idx="2" type="body"/>
          </p:nvPr>
        </p:nvSpPr>
        <p:spPr>
          <a:xfrm>
            <a:off x="457200" y="1076325"/>
            <a:ext cx="3008313" cy="351829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09" name="Google Shape;109;p2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2" name="Shape 112"/>
        <p:cNvGrpSpPr/>
        <p:nvPr/>
      </p:nvGrpSpPr>
      <p:grpSpPr>
        <a:xfrm>
          <a:off x="0" y="0"/>
          <a:ext cx="0" cy="0"/>
          <a:chOff x="0" y="0"/>
          <a:chExt cx="0" cy="0"/>
        </a:xfrm>
      </p:grpSpPr>
      <p:sp>
        <p:nvSpPr>
          <p:cNvPr id="113" name="Google Shape;113;p23"/>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23"/>
          <p:cNvSpPr/>
          <p:nvPr>
            <p:ph idx="2" type="pic"/>
          </p:nvPr>
        </p:nvSpPr>
        <p:spPr>
          <a:xfrm>
            <a:off x="1792288" y="459581"/>
            <a:ext cx="5486400" cy="3086100"/>
          </a:xfrm>
          <a:prstGeom prst="rect">
            <a:avLst/>
          </a:prstGeom>
          <a:noFill/>
          <a:ln>
            <a:noFill/>
          </a:ln>
        </p:spPr>
      </p:sp>
      <p:sp>
        <p:nvSpPr>
          <p:cNvPr id="115" name="Google Shape;115;p23"/>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16" name="Google Shape;116;p2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4"/>
          <p:cNvSpPr txBox="1"/>
          <p:nvPr>
            <p:ph idx="1" type="body"/>
          </p:nvPr>
        </p:nvSpPr>
        <p:spPr>
          <a:xfrm rot="5400000">
            <a:off x="2874764" y="-1217414"/>
            <a:ext cx="339447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2" name="Google Shape;122;p2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5" name="Shape 125"/>
        <p:cNvGrpSpPr/>
        <p:nvPr/>
      </p:nvGrpSpPr>
      <p:grpSpPr>
        <a:xfrm>
          <a:off x="0" y="0"/>
          <a:ext cx="0" cy="0"/>
          <a:chOff x="0" y="0"/>
          <a:chExt cx="0" cy="0"/>
        </a:xfrm>
      </p:grpSpPr>
      <p:sp>
        <p:nvSpPr>
          <p:cNvPr id="126" name="Google Shape;126;p25"/>
          <p:cNvSpPr txBox="1"/>
          <p:nvPr>
            <p:ph type="title"/>
          </p:nvPr>
        </p:nvSpPr>
        <p:spPr>
          <a:xfrm rot="5400000">
            <a:off x="5463778" y="1371600"/>
            <a:ext cx="4388644"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7" name="Google Shape;127;p25"/>
          <p:cNvSpPr txBox="1"/>
          <p:nvPr>
            <p:ph idx="1" type="body"/>
          </p:nvPr>
        </p:nvSpPr>
        <p:spPr>
          <a:xfrm rot="5400000">
            <a:off x="1272778" y="-609600"/>
            <a:ext cx="4388644"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8" name="Google Shape;128;p2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6" name="Shape 56"/>
        <p:cNvGrpSpPr/>
        <p:nvPr/>
      </p:nvGrpSpPr>
      <p:grpSpPr>
        <a:xfrm>
          <a:off x="0" y="0"/>
          <a:ext cx="0" cy="0"/>
          <a:chOff x="0" y="0"/>
          <a:chExt cx="0" cy="0"/>
        </a:xfrm>
      </p:grpSpPr>
      <p:sp>
        <p:nvSpPr>
          <p:cNvPr id="57" name="Google Shape;57;p1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8" name="Google Shape;58;p14"/>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9" name="Google Shape;59;p1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1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1" name="Google Shape;61;p1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4" name="Shape 134"/>
        <p:cNvGrpSpPr/>
        <p:nvPr/>
      </p:nvGrpSpPr>
      <p:grpSpPr>
        <a:xfrm>
          <a:off x="0" y="0"/>
          <a:ext cx="0" cy="0"/>
          <a:chOff x="0" y="0"/>
          <a:chExt cx="0" cy="0"/>
        </a:xfrm>
      </p:grpSpPr>
      <p:sp>
        <p:nvSpPr>
          <p:cNvPr id="135" name="Google Shape;135;p2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Artificial Intelligence: Benefits and Challenges</a:t>
            </a:r>
            <a:endParaRPr/>
          </a:p>
        </p:txBody>
      </p:sp>
      <p:sp>
        <p:nvSpPr>
          <p:cNvPr id="136" name="Google Shape;136;p2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Understanding the Impact of AI on Our World</a:t>
            </a:r>
            <a:endParaRPr/>
          </a:p>
        </p:txBody>
      </p:sp>
      <p:sp>
        <p:nvSpPr>
          <p:cNvPr id="137" name="Google Shape;137;p26"/>
          <p:cNvSpPr txBox="1"/>
          <p:nvPr/>
        </p:nvSpPr>
        <p:spPr>
          <a:xfrm>
            <a:off x="3454800" y="4288500"/>
            <a:ext cx="2234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By Austin Brazzell</a:t>
            </a:r>
            <a:endParaRPr sz="18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9" name="Shape 189"/>
        <p:cNvGrpSpPr/>
        <p:nvPr/>
      </p:nvGrpSpPr>
      <p:grpSpPr>
        <a:xfrm>
          <a:off x="0" y="0"/>
          <a:ext cx="0" cy="0"/>
          <a:chOff x="0" y="0"/>
          <a:chExt cx="0" cy="0"/>
        </a:xfrm>
      </p:grpSpPr>
      <p:sp>
        <p:nvSpPr>
          <p:cNvPr id="190" name="Google Shape;190;p35"/>
          <p:cNvSpPr txBox="1"/>
          <p:nvPr>
            <p:ph type="ctrTitle"/>
          </p:nvPr>
        </p:nvSpPr>
        <p:spPr>
          <a:xfrm>
            <a:off x="311708" y="558431"/>
            <a:ext cx="8520600" cy="15396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Types of AI</a:t>
            </a:r>
            <a:endParaRPr u="sng"/>
          </a:p>
        </p:txBody>
      </p:sp>
      <p:sp>
        <p:nvSpPr>
          <p:cNvPr id="191" name="Google Shape;191;p35"/>
          <p:cNvSpPr txBox="1"/>
          <p:nvPr>
            <p:ph idx="1" type="subTitle"/>
          </p:nvPr>
        </p:nvSpPr>
        <p:spPr>
          <a:xfrm>
            <a:off x="311700" y="2125594"/>
            <a:ext cx="8520600" cy="594600"/>
          </a:xfrm>
          <a:prstGeom prst="rect">
            <a:avLst/>
          </a:prstGeom>
          <a:noFill/>
          <a:ln>
            <a:noFill/>
          </a:ln>
        </p:spPr>
        <p:txBody>
          <a:bodyPr anchorCtr="0" anchor="t" bIns="45700" lIns="91425" spcFirstLastPara="1" rIns="91425" wrap="square" tIns="45700">
            <a:normAutofit fontScale="92500"/>
          </a:bodyPr>
          <a:lstStyle/>
          <a:p>
            <a:pPr indent="0" lvl="0" marL="0" rtl="0" algn="ctr">
              <a:spcBef>
                <a:spcPts val="0"/>
              </a:spcBef>
              <a:spcAft>
                <a:spcPts val="0"/>
              </a:spcAft>
              <a:buClr>
                <a:srgbClr val="888888"/>
              </a:buClr>
              <a:buSzPct val="114285"/>
              <a:buNone/>
            </a:pPr>
            <a:r>
              <a:rPr lang="en">
                <a:solidFill>
                  <a:srgbClr val="888888"/>
                </a:solidFill>
              </a:rPr>
              <a:t>An Overview of Narrow AI, General AI, and Applications</a:t>
            </a:r>
            <a:endParaRP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29" name="Shape 729"/>
        <p:cNvGrpSpPr/>
        <p:nvPr/>
      </p:nvGrpSpPr>
      <p:grpSpPr>
        <a:xfrm>
          <a:off x="0" y="0"/>
          <a:ext cx="0" cy="0"/>
          <a:chOff x="0" y="0"/>
          <a:chExt cx="0" cy="0"/>
        </a:xfrm>
      </p:grpSpPr>
      <p:sp>
        <p:nvSpPr>
          <p:cNvPr id="730" name="Google Shape;730;p12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Future of AI</a:t>
            </a:r>
            <a:endParaRPr u="sng"/>
          </a:p>
        </p:txBody>
      </p:sp>
      <p:sp>
        <p:nvSpPr>
          <p:cNvPr id="731" name="Google Shape;731;p125"/>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None/>
            </a:pPr>
            <a:r>
              <a:rPr lang="en" sz="3200">
                <a:solidFill>
                  <a:schemeClr val="dk1"/>
                </a:solidFill>
                <a:latin typeface="Calibri"/>
                <a:ea typeface="Calibri"/>
                <a:cs typeface="Calibri"/>
                <a:sym typeface="Calibri"/>
              </a:rPr>
              <a:t>Emerging trends such as AGI, Edge AI, quantum computing, and the integration of AI with IoT indicate the potential for transformative advancements.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Ethical AI frameworks and ongoing research are crucial to ensure responsible and beneficial AI development.</a:t>
            </a:r>
            <a:endParaRP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5" name="Shape 735"/>
        <p:cNvGrpSpPr/>
        <p:nvPr/>
      </p:nvGrpSpPr>
      <p:grpSpPr>
        <a:xfrm>
          <a:off x="0" y="0"/>
          <a:ext cx="0" cy="0"/>
          <a:chOff x="0" y="0"/>
          <a:chExt cx="0" cy="0"/>
        </a:xfrm>
      </p:grpSpPr>
      <p:sp>
        <p:nvSpPr>
          <p:cNvPr id="736" name="Google Shape;736;p12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Importance of Understanding AI’s Impact</a:t>
            </a:r>
            <a:endParaRPr u="sng"/>
          </a:p>
        </p:txBody>
      </p:sp>
      <p:sp>
        <p:nvSpPr>
          <p:cNvPr id="737" name="Google Shape;737;p126"/>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lang="en" sz="3200">
                <a:solidFill>
                  <a:schemeClr val="dk1"/>
                </a:solidFill>
                <a:latin typeface="Calibri"/>
                <a:ea typeface="Calibri"/>
                <a:cs typeface="Calibri"/>
                <a:sym typeface="Calibri"/>
              </a:rPr>
              <a:t>Societal Transformation: AI has the potential to fundamentally transform society, driving advancements in technology, the economy, and daily life. Understanding AI’s impact helps us harness its potential while mitigating risks.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Informed Decision-Making: Knowledge of AI enables individuals, organizations, and policymakers to make informed decisions about AI adoption, regulation, and ethical considerations.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Preparation for Future Challenges: By anticipating future trends and challenges, we can proactively address issues related to bias, privacy, job displacement, and ethical use of AI.</a:t>
            </a:r>
            <a:endParaRP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41" name="Shape 741"/>
        <p:cNvGrpSpPr/>
        <p:nvPr/>
      </p:nvGrpSpPr>
      <p:grpSpPr>
        <a:xfrm>
          <a:off x="0" y="0"/>
          <a:ext cx="0" cy="0"/>
          <a:chOff x="0" y="0"/>
          <a:chExt cx="0" cy="0"/>
        </a:xfrm>
      </p:grpSpPr>
      <p:sp>
        <p:nvSpPr>
          <p:cNvPr id="742" name="Google Shape;742;p12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Balancing Benefits and Challenges</a:t>
            </a:r>
            <a:endParaRPr u="sng"/>
          </a:p>
        </p:txBody>
      </p:sp>
      <p:sp>
        <p:nvSpPr>
          <p:cNvPr id="743" name="Google Shape;743;p127"/>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lang="en" sz="3200">
                <a:solidFill>
                  <a:schemeClr val="dk1"/>
                </a:solidFill>
                <a:latin typeface="Calibri"/>
                <a:ea typeface="Calibri"/>
                <a:cs typeface="Calibri"/>
                <a:sym typeface="Calibri"/>
              </a:rPr>
              <a:t>Ethical AI Development: Emphasizing ethical AI practices ensures that AI technologies are developed and deployed in ways that are fair, transparent, and beneficial to all.</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Continuous Learning: Staying informed about AI advancements and engaging in ongoing education allows us to adapt to the evolving AI landscape.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Collaboration and Dialogue: Open dialogue and collaboration among stakeholders, including technologists, policymakers, and the public, are essential to address the complexities of AI and achieve a balanced approach to its development and use.</a:t>
            </a:r>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47" name="Shape 747"/>
        <p:cNvGrpSpPr/>
        <p:nvPr/>
      </p:nvGrpSpPr>
      <p:grpSpPr>
        <a:xfrm>
          <a:off x="0" y="0"/>
          <a:ext cx="0" cy="0"/>
          <a:chOff x="0" y="0"/>
          <a:chExt cx="0" cy="0"/>
        </a:xfrm>
      </p:grpSpPr>
      <p:sp>
        <p:nvSpPr>
          <p:cNvPr id="748" name="Google Shape;748;p12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Final Thoughts</a:t>
            </a:r>
            <a:endParaRPr u="sng"/>
          </a:p>
        </p:txBody>
      </p:sp>
      <p:sp>
        <p:nvSpPr>
          <p:cNvPr id="749" name="Google Shape;749;p12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85000" lnSpcReduction="20000"/>
          </a:bodyPr>
          <a:lstStyle/>
          <a:p>
            <a:pPr indent="-312420" lvl="0" marL="342900" rtl="0" algn="l">
              <a:spcBef>
                <a:spcPts val="0"/>
              </a:spcBef>
              <a:spcAft>
                <a:spcPts val="0"/>
              </a:spcAft>
              <a:buClr>
                <a:schemeClr val="dk1"/>
              </a:buClr>
              <a:buSzPct val="100000"/>
              <a:buChar char="•"/>
            </a:pPr>
            <a:r>
              <a:rPr b="1" lang="en" sz="3200">
                <a:solidFill>
                  <a:schemeClr val="dk1"/>
                </a:solidFill>
              </a:rPr>
              <a:t>Embrace AI’s Potential:</a:t>
            </a:r>
            <a:r>
              <a:rPr lang="en" sz="3200">
                <a:solidFill>
                  <a:schemeClr val="dk1"/>
                </a:solidFill>
                <a:latin typeface="Calibri"/>
                <a:ea typeface="Calibri"/>
                <a:cs typeface="Calibri"/>
                <a:sym typeface="Calibri"/>
              </a:rPr>
              <a:t> </a:t>
            </a:r>
            <a:endParaRPr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While AI presents challenges, its potential to drive innovation and solve complex problems is immense. Embracing AI responsibly can lead to significant societal and technological advancements.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12420" lvl="0" marL="342900" rtl="0" algn="l">
              <a:spcBef>
                <a:spcPts val="640"/>
              </a:spcBef>
              <a:spcAft>
                <a:spcPts val="0"/>
              </a:spcAft>
              <a:buClr>
                <a:schemeClr val="dk1"/>
              </a:buClr>
              <a:buSzPct val="100000"/>
              <a:buChar char="•"/>
            </a:pPr>
            <a:r>
              <a:rPr b="1" lang="en" sz="3200">
                <a:solidFill>
                  <a:schemeClr val="dk1"/>
                </a:solidFill>
              </a:rPr>
              <a:t>Stay Informed and Involved:</a:t>
            </a:r>
            <a:endParaRPr b="1" sz="3200">
              <a:solidFill>
                <a:schemeClr val="dk1"/>
              </a:solidFill>
            </a:endParaRPr>
          </a:p>
          <a:p>
            <a:pPr indent="0" lvl="0" marL="0" rtl="0" algn="l">
              <a:spcBef>
                <a:spcPts val="640"/>
              </a:spcBef>
              <a:spcAft>
                <a:spcPts val="0"/>
              </a:spcAft>
              <a:buNone/>
            </a:pPr>
            <a:r>
              <a:rPr lang="en" sz="3200">
                <a:solidFill>
                  <a:schemeClr val="dk1"/>
                </a:solidFill>
                <a:latin typeface="Calibri"/>
                <a:ea typeface="Calibri"/>
                <a:cs typeface="Calibri"/>
                <a:sym typeface="Calibri"/>
              </a:rPr>
              <a:t> Continuously educate yourself about AI developments, participate in discussions, and contribute to shaping the future of AI positively and ethically.</a:t>
            </a:r>
            <a:endParaRP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53" name="Shape 753"/>
        <p:cNvGrpSpPr/>
        <p:nvPr/>
      </p:nvGrpSpPr>
      <p:grpSpPr>
        <a:xfrm>
          <a:off x="0" y="0"/>
          <a:ext cx="0" cy="0"/>
          <a:chOff x="0" y="0"/>
          <a:chExt cx="0" cy="0"/>
        </a:xfrm>
      </p:grpSpPr>
      <p:sp>
        <p:nvSpPr>
          <p:cNvPr id="754" name="Google Shape;754;p12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Q&amp;A Session</a:t>
            </a:r>
            <a:endParaRPr u="sng"/>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58" name="Shape 758"/>
        <p:cNvGrpSpPr/>
        <p:nvPr/>
      </p:nvGrpSpPr>
      <p:grpSpPr>
        <a:xfrm>
          <a:off x="0" y="0"/>
          <a:ext cx="0" cy="0"/>
          <a:chOff x="0" y="0"/>
          <a:chExt cx="0" cy="0"/>
        </a:xfrm>
      </p:grpSpPr>
      <p:sp>
        <p:nvSpPr>
          <p:cNvPr id="759" name="Google Shape;759;p130"/>
          <p:cNvSpPr txBox="1"/>
          <p:nvPr>
            <p:ph type="title"/>
          </p:nvPr>
        </p:nvSpPr>
        <p:spPr>
          <a:xfrm>
            <a:off x="457200" y="205978"/>
            <a:ext cx="8229600" cy="8574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
              <a:t>Thank you!! </a:t>
            </a:r>
            <a:endParaRPr/>
          </a:p>
        </p:txBody>
      </p:sp>
      <p:sp>
        <p:nvSpPr>
          <p:cNvPr id="760" name="Google Shape;760;p130"/>
          <p:cNvSpPr txBox="1"/>
          <p:nvPr>
            <p:ph idx="1" type="body"/>
          </p:nvPr>
        </p:nvSpPr>
        <p:spPr>
          <a:xfrm>
            <a:off x="457200" y="1200150"/>
            <a:ext cx="8229600" cy="33945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
              <a:t>From everyone at The MarketX.</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5" name="Shape 195"/>
        <p:cNvGrpSpPr/>
        <p:nvPr/>
      </p:nvGrpSpPr>
      <p:grpSpPr>
        <a:xfrm>
          <a:off x="0" y="0"/>
          <a:ext cx="0" cy="0"/>
          <a:chOff x="0" y="0"/>
          <a:chExt cx="0" cy="0"/>
        </a:xfrm>
      </p:grpSpPr>
      <p:sp>
        <p:nvSpPr>
          <p:cNvPr id="196" name="Google Shape;196;p36"/>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Narrow AI vs. General AI</a:t>
            </a:r>
            <a:endParaRPr u="sng"/>
          </a:p>
        </p:txBody>
      </p:sp>
      <p:sp>
        <p:nvSpPr>
          <p:cNvPr id="197" name="Google Shape;197;p36"/>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85000" lnSpcReduction="20000"/>
          </a:bodyPr>
          <a:lstStyle/>
          <a:p>
            <a:pPr indent="-31242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Narrow AI</a:t>
            </a:r>
            <a:r>
              <a:rPr lang="en" sz="3200">
                <a:solidFill>
                  <a:schemeClr val="dk1"/>
                </a:solidFill>
                <a:latin typeface="Calibri"/>
                <a:ea typeface="Calibri"/>
                <a:cs typeface="Calibri"/>
                <a:sym typeface="Calibri"/>
              </a:rPr>
              <a:t> refers to systems designed and trained for a specific task. These AI systems can outperform humans in particular functions but lack generalization capabilities beyond their defined domain.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1242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General AI</a:t>
            </a:r>
            <a:r>
              <a:rPr lang="en" sz="3200">
                <a:solidFill>
                  <a:schemeClr val="dk1"/>
                </a:solidFill>
                <a:latin typeface="Calibri"/>
                <a:ea typeface="Calibri"/>
                <a:cs typeface="Calibri"/>
                <a:sym typeface="Calibri"/>
              </a:rPr>
              <a:t> refers to systems with the ability to understand, learn, and apply knowledge across a wide range of tasks, mimicking human cognitive abilities. These systems can reason, solve problems, and adapt to new situations without human intervention.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1" name="Shape 201"/>
        <p:cNvGrpSpPr/>
        <p:nvPr/>
      </p:nvGrpSpPr>
      <p:grpSpPr>
        <a:xfrm>
          <a:off x="0" y="0"/>
          <a:ext cx="0" cy="0"/>
          <a:chOff x="0" y="0"/>
          <a:chExt cx="0" cy="0"/>
        </a:xfrm>
      </p:grpSpPr>
      <p:sp>
        <p:nvSpPr>
          <p:cNvPr id="202" name="Google Shape;202;p37"/>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Narrow AI (Examples)</a:t>
            </a:r>
            <a:endParaRPr u="sng"/>
          </a:p>
        </p:txBody>
      </p:sp>
      <p:sp>
        <p:nvSpPr>
          <p:cNvPr id="203" name="Google Shape;203;p37"/>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Voice Assistants:</a:t>
            </a:r>
            <a:r>
              <a:rPr lang="en" sz="3200">
                <a:solidFill>
                  <a:schemeClr val="dk1"/>
                </a:solidFill>
                <a:latin typeface="Calibri"/>
                <a:ea typeface="Calibri"/>
                <a:cs typeface="Calibri"/>
                <a:sym typeface="Calibri"/>
              </a:rPr>
              <a:t> Siri, Alexa, and Google Assistant can perform tasks like setting reminders, playing music, and answering questions based on </a:t>
            </a:r>
            <a:r>
              <a:rPr lang="en" sz="3200">
                <a:solidFill>
                  <a:schemeClr val="dk1"/>
                </a:solidFill>
                <a:latin typeface="Calibri"/>
                <a:ea typeface="Calibri"/>
                <a:cs typeface="Calibri"/>
                <a:sym typeface="Calibri"/>
              </a:rPr>
              <a:t>predefined</a:t>
            </a:r>
            <a:r>
              <a:rPr lang="en" sz="3200">
                <a:solidFill>
                  <a:schemeClr val="dk1"/>
                </a:solidFill>
                <a:latin typeface="Calibri"/>
                <a:ea typeface="Calibri"/>
                <a:cs typeface="Calibri"/>
                <a:sym typeface="Calibri"/>
              </a:rPr>
              <a:t> functions.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Recommendation Systems:</a:t>
            </a:r>
            <a:r>
              <a:rPr lang="en" sz="3200">
                <a:solidFill>
                  <a:schemeClr val="dk1"/>
                </a:solidFill>
                <a:latin typeface="Calibri"/>
                <a:ea typeface="Calibri"/>
                <a:cs typeface="Calibri"/>
                <a:sym typeface="Calibri"/>
              </a:rPr>
              <a:t> Netflix and Amazon use algorithms to suggest movies, TV shows, and products based on user preferences and past behavior.</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Image Recognition:</a:t>
            </a:r>
            <a:r>
              <a:rPr lang="en" sz="3200">
                <a:solidFill>
                  <a:schemeClr val="dk1"/>
                </a:solidFill>
                <a:latin typeface="Calibri"/>
                <a:ea typeface="Calibri"/>
                <a:cs typeface="Calibri"/>
                <a:sym typeface="Calibri"/>
              </a:rPr>
              <a:t> AI applications like Google Photos and social media platforms use deep learning models to identify and categorize images.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7" name="Shape 207"/>
        <p:cNvGrpSpPr/>
        <p:nvPr/>
      </p:nvGrpSpPr>
      <p:grpSpPr>
        <a:xfrm>
          <a:off x="0" y="0"/>
          <a:ext cx="0" cy="0"/>
          <a:chOff x="0" y="0"/>
          <a:chExt cx="0" cy="0"/>
        </a:xfrm>
      </p:grpSpPr>
      <p:sp>
        <p:nvSpPr>
          <p:cNvPr id="208" name="Google Shape;208;p38"/>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General AI (Current Status)</a:t>
            </a:r>
            <a:endParaRPr u="sng"/>
          </a:p>
        </p:txBody>
      </p:sp>
      <p:sp>
        <p:nvSpPr>
          <p:cNvPr id="209" name="Google Shape;209;p38"/>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 sz="3200">
                <a:solidFill>
                  <a:schemeClr val="dk1"/>
                </a:solidFill>
                <a:latin typeface="Calibri"/>
                <a:ea typeface="Calibri"/>
                <a:cs typeface="Calibri"/>
                <a:sym typeface="Calibri"/>
              </a:rPr>
              <a:t>General AI remains largely theoretical and is a long-term goal of AI research.</a:t>
            </a:r>
            <a:endParaRPr sz="3200">
              <a:solidFill>
                <a:schemeClr val="dk1"/>
              </a:solidFill>
              <a:latin typeface="Calibri"/>
              <a:ea typeface="Calibri"/>
              <a:cs typeface="Calibri"/>
              <a:sym typeface="Calibri"/>
            </a:endParaRPr>
          </a:p>
          <a:p>
            <a:pPr indent="0" lvl="0" marL="0" rtl="0" algn="l">
              <a:spcBef>
                <a:spcPts val="1200"/>
              </a:spcBef>
              <a:spcAft>
                <a:spcPts val="1200"/>
              </a:spcAft>
              <a:buNone/>
            </a:pPr>
            <a:r>
              <a:rPr lang="en" sz="3200">
                <a:solidFill>
                  <a:schemeClr val="dk1"/>
                </a:solidFill>
                <a:latin typeface="Calibri"/>
                <a:ea typeface="Calibri"/>
                <a:cs typeface="Calibri"/>
                <a:sym typeface="Calibri"/>
              </a:rPr>
              <a:t>Developing such systems requires significant advancements in understanding human intelligence and replicating it in machines.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3" name="Shape 213"/>
        <p:cNvGrpSpPr/>
        <p:nvPr/>
      </p:nvGrpSpPr>
      <p:grpSpPr>
        <a:xfrm>
          <a:off x="0" y="0"/>
          <a:ext cx="0" cy="0"/>
          <a:chOff x="0" y="0"/>
          <a:chExt cx="0" cy="0"/>
        </a:xfrm>
      </p:grpSpPr>
      <p:sp>
        <p:nvSpPr>
          <p:cNvPr id="214" name="Google Shape;214;p39"/>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Machine Learning (ML)</a:t>
            </a:r>
            <a:endParaRPr u="sng"/>
          </a:p>
        </p:txBody>
      </p:sp>
      <p:sp>
        <p:nvSpPr>
          <p:cNvPr id="215" name="Google Shape;215;p39"/>
          <p:cNvSpPr txBox="1"/>
          <p:nvPr>
            <p:ph idx="1" type="body"/>
          </p:nvPr>
        </p:nvSpPr>
        <p:spPr>
          <a:xfrm>
            <a:off x="457200" y="900124"/>
            <a:ext cx="8229600" cy="4243500"/>
          </a:xfrm>
          <a:prstGeom prst="rect">
            <a:avLst/>
          </a:prstGeom>
          <a:noFill/>
          <a:ln>
            <a:noFill/>
          </a:ln>
        </p:spPr>
        <p:txBody>
          <a:bodyPr anchorCtr="0" anchor="t" bIns="45700" lIns="91425" spcFirstLastPara="1" rIns="91425" wrap="square" tIns="45700">
            <a:normAutofit fontScale="47500"/>
          </a:bodyPr>
          <a:lstStyle/>
          <a:p>
            <a:pPr indent="0" lvl="0" marL="342900" rtl="0" algn="l">
              <a:spcBef>
                <a:spcPts val="0"/>
              </a:spcBef>
              <a:spcAft>
                <a:spcPts val="0"/>
              </a:spcAft>
              <a:buNone/>
            </a:pPr>
            <a:r>
              <a:rPr lang="en" sz="4065">
                <a:solidFill>
                  <a:schemeClr val="dk1"/>
                </a:solidFill>
                <a:latin typeface="Calibri"/>
                <a:ea typeface="Calibri"/>
                <a:cs typeface="Calibri"/>
                <a:sym typeface="Calibri"/>
              </a:rPr>
              <a:t>Machine learning is a subset of AI focused on developing algorithms that enable computers to learn from and make decisions based on data. ML models improve their performance as they are exposed to more data over time.</a:t>
            </a:r>
            <a:endParaRPr sz="2665"/>
          </a:p>
          <a:p>
            <a:pPr indent="114300" lvl="0" marL="3543300" rtl="0" algn="l">
              <a:spcBef>
                <a:spcPts val="640"/>
              </a:spcBef>
              <a:spcAft>
                <a:spcPts val="0"/>
              </a:spcAft>
              <a:buNone/>
            </a:pPr>
            <a:r>
              <a:rPr b="1" lang="en" sz="3200">
                <a:solidFill>
                  <a:schemeClr val="dk1"/>
                </a:solidFill>
                <a:latin typeface="Calibri"/>
                <a:ea typeface="Calibri"/>
                <a:cs typeface="Calibri"/>
                <a:sym typeface="Calibri"/>
              </a:rPr>
              <a:t>Types of ML:</a:t>
            </a:r>
            <a:endParaRPr b="1" sz="3200">
              <a:solidFill>
                <a:schemeClr val="dk1"/>
              </a:solidFill>
              <a:latin typeface="Calibri"/>
              <a:ea typeface="Calibri"/>
              <a:cs typeface="Calibri"/>
              <a:sym typeface="Calibri"/>
            </a:endParaRPr>
          </a:p>
          <a:p>
            <a:pPr indent="-23622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Supervised Learning:</a:t>
            </a:r>
            <a:r>
              <a:rPr lang="en" sz="3200">
                <a:solidFill>
                  <a:schemeClr val="dk1"/>
                </a:solidFill>
                <a:latin typeface="Calibri"/>
                <a:ea typeface="Calibri"/>
                <a:cs typeface="Calibri"/>
                <a:sym typeface="Calibri"/>
              </a:rPr>
              <a:t> Models are trained on labeled data where the input-output pairs are known. Examples include classification (spam detection) and regression (predicting house prices).</a:t>
            </a:r>
            <a:endParaRPr/>
          </a:p>
          <a:p>
            <a:pPr indent="-23622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Unsupervised Learning:</a:t>
            </a:r>
            <a:r>
              <a:rPr lang="en" sz="3200">
                <a:solidFill>
                  <a:schemeClr val="dk1"/>
                </a:solidFill>
                <a:latin typeface="Calibri"/>
                <a:ea typeface="Calibri"/>
                <a:cs typeface="Calibri"/>
                <a:sym typeface="Calibri"/>
              </a:rPr>
              <a:t> Models are trained on unlabeled data and must find patterns or structures within the data. Examples include clustering (customer segmentation) and association (market basket analysis).</a:t>
            </a:r>
            <a:endParaRPr/>
          </a:p>
          <a:p>
            <a:pPr indent="-23622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Reinforcement Learning:</a:t>
            </a:r>
            <a:r>
              <a:rPr lang="en" sz="3200">
                <a:solidFill>
                  <a:schemeClr val="dk1"/>
                </a:solidFill>
                <a:latin typeface="Calibri"/>
                <a:ea typeface="Calibri"/>
                <a:cs typeface="Calibri"/>
                <a:sym typeface="Calibri"/>
              </a:rPr>
              <a:t> Models learn by interacting with an environment and receiving feedback through rewards or penalties. This approach is commonly used in training AI for games and robotics.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9" name="Shape 219"/>
        <p:cNvGrpSpPr/>
        <p:nvPr/>
      </p:nvGrpSpPr>
      <p:grpSpPr>
        <a:xfrm>
          <a:off x="0" y="0"/>
          <a:ext cx="0" cy="0"/>
          <a:chOff x="0" y="0"/>
          <a:chExt cx="0" cy="0"/>
        </a:xfrm>
      </p:grpSpPr>
      <p:sp>
        <p:nvSpPr>
          <p:cNvPr id="220" name="Google Shape;220;p40"/>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Deep Learning (DL)</a:t>
            </a:r>
            <a:endParaRPr u="sng"/>
          </a:p>
        </p:txBody>
      </p:sp>
      <p:sp>
        <p:nvSpPr>
          <p:cNvPr id="221" name="Google Shape;221;p40"/>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62500" lnSpcReduction="20000"/>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Deep learning is a subset of machine learning that uses neural networks with multiple layers (deep neural networks) to model complex patterns in large datasets. DL has been instrumental in advancing AI capabilities in various domains.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114300" lvl="0" marL="3543300" rtl="0" algn="l">
              <a:spcBef>
                <a:spcPts val="640"/>
              </a:spcBef>
              <a:spcAft>
                <a:spcPts val="0"/>
              </a:spcAft>
              <a:buNone/>
            </a:pPr>
            <a:r>
              <a:rPr b="1" lang="en" sz="3200">
                <a:solidFill>
                  <a:schemeClr val="dk1"/>
                </a:solidFill>
                <a:latin typeface="Calibri"/>
                <a:ea typeface="Calibri"/>
                <a:cs typeface="Calibri"/>
                <a:sym typeface="Calibri"/>
              </a:rPr>
              <a:t>Applications:</a:t>
            </a:r>
            <a:endParaRPr b="1"/>
          </a:p>
          <a:p>
            <a:pPr indent="-26670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Computer Vision:</a:t>
            </a:r>
            <a:r>
              <a:rPr lang="en" sz="3200">
                <a:solidFill>
                  <a:schemeClr val="dk1"/>
                </a:solidFill>
                <a:latin typeface="Calibri"/>
                <a:ea typeface="Calibri"/>
                <a:cs typeface="Calibri"/>
                <a:sym typeface="Calibri"/>
              </a:rPr>
              <a:t> DL models power applications like facial recognition, autonomous vehicles, and medical image analysis.</a:t>
            </a:r>
            <a:endParaRPr/>
          </a:p>
          <a:p>
            <a:pPr indent="-26670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Natural Language Processing (NLP):</a:t>
            </a:r>
            <a:r>
              <a:rPr lang="en" sz="3200">
                <a:solidFill>
                  <a:schemeClr val="dk1"/>
                </a:solidFill>
                <a:latin typeface="Calibri"/>
                <a:ea typeface="Calibri"/>
                <a:cs typeface="Calibri"/>
                <a:sym typeface="Calibri"/>
              </a:rPr>
              <a:t> DL techniques are used in language translation, sentiment analysis, and chatbots.</a:t>
            </a:r>
            <a:endParaRPr/>
          </a:p>
          <a:p>
            <a:pPr indent="-266700" lvl="0" marL="342900" rtl="0" algn="l">
              <a:spcBef>
                <a:spcPts val="640"/>
              </a:spcBef>
              <a:spcAft>
                <a:spcPts val="120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Speech Recognition:</a:t>
            </a:r>
            <a:r>
              <a:rPr lang="en" sz="3200">
                <a:solidFill>
                  <a:schemeClr val="dk1"/>
                </a:solidFill>
                <a:latin typeface="Calibri"/>
                <a:ea typeface="Calibri"/>
                <a:cs typeface="Calibri"/>
                <a:sym typeface="Calibri"/>
              </a:rPr>
              <a:t> DL enables systems like virtual assistants to understand and process spoken language accurately.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5" name="Shape 225"/>
        <p:cNvGrpSpPr/>
        <p:nvPr/>
      </p:nvGrpSpPr>
      <p:grpSpPr>
        <a:xfrm>
          <a:off x="0" y="0"/>
          <a:ext cx="0" cy="0"/>
          <a:chOff x="0" y="0"/>
          <a:chExt cx="0" cy="0"/>
        </a:xfrm>
      </p:grpSpPr>
      <p:sp>
        <p:nvSpPr>
          <p:cNvPr id="226" name="Google Shape;226;p41"/>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Neural Networks</a:t>
            </a:r>
            <a:endParaRPr u="sng"/>
          </a:p>
        </p:txBody>
      </p:sp>
      <p:sp>
        <p:nvSpPr>
          <p:cNvPr id="227" name="Google Shape;227;p41"/>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47500"/>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Neural networks are computational models inspired by the human brain's structure and function. They consist of interconnected nodes (neurons) organized into layers where each node processes input data and passes it to the next layer.</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lang="en" sz="3200" u="sng">
                <a:solidFill>
                  <a:schemeClr val="dk1"/>
                </a:solidFill>
                <a:latin typeface="Calibri"/>
                <a:ea typeface="Calibri"/>
                <a:cs typeface="Calibri"/>
                <a:sym typeface="Calibri"/>
              </a:rPr>
              <a:t>Types of Neural Networks:</a:t>
            </a:r>
            <a:endParaRPr u="sng"/>
          </a:p>
          <a:p>
            <a:pPr indent="-23622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Convolutional Neural Networks (CNNs):</a:t>
            </a:r>
            <a:r>
              <a:rPr lang="en" sz="3200">
                <a:solidFill>
                  <a:schemeClr val="dk1"/>
                </a:solidFill>
                <a:latin typeface="Calibri"/>
                <a:ea typeface="Calibri"/>
                <a:cs typeface="Calibri"/>
                <a:sym typeface="Calibri"/>
              </a:rPr>
              <a:t> Primarily used in image and video recognition, CNNs use convolutional layers to detect features like edges, textures, and shapes.</a:t>
            </a:r>
            <a:endParaRPr/>
          </a:p>
          <a:p>
            <a:pPr indent="-23622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Recurrent Neural Networks (RNNs): </a:t>
            </a:r>
            <a:r>
              <a:rPr lang="en" sz="3200">
                <a:solidFill>
                  <a:schemeClr val="dk1"/>
                </a:solidFill>
                <a:latin typeface="Calibri"/>
                <a:ea typeface="Calibri"/>
                <a:cs typeface="Calibri"/>
                <a:sym typeface="Calibri"/>
              </a:rPr>
              <a:t>Designed for sequential data, RNNs are used in tasks like language modeling and time-series forecasting. Variants like Long Short-Term Memory (LSTM) networks address issues related to long-term dependencies.</a:t>
            </a:r>
            <a:endParaRPr/>
          </a:p>
          <a:p>
            <a:pPr indent="-236220" lvl="0" marL="342900" rtl="0" algn="l">
              <a:spcBef>
                <a:spcPts val="640"/>
              </a:spcBef>
              <a:spcAft>
                <a:spcPts val="120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Generative Adversarial Networks (GANs): </a:t>
            </a:r>
            <a:r>
              <a:rPr lang="en" sz="3200">
                <a:solidFill>
                  <a:schemeClr val="dk1"/>
                </a:solidFill>
                <a:latin typeface="Calibri"/>
                <a:ea typeface="Calibri"/>
                <a:cs typeface="Calibri"/>
                <a:sym typeface="Calibri"/>
              </a:rPr>
              <a:t>Consisting of two networks (generator and discriminator) that compete against each other, GANs are used to create realistic synthetic data such as images and audio.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1" name="Shape 231"/>
        <p:cNvGrpSpPr/>
        <p:nvPr/>
      </p:nvGrpSpPr>
      <p:grpSpPr>
        <a:xfrm>
          <a:off x="0" y="0"/>
          <a:ext cx="0" cy="0"/>
          <a:chOff x="0" y="0"/>
          <a:chExt cx="0" cy="0"/>
        </a:xfrm>
      </p:grpSpPr>
      <p:sp>
        <p:nvSpPr>
          <p:cNvPr id="232" name="Google Shape;232;p42"/>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AI Applications in Different Fields</a:t>
            </a:r>
            <a:endParaRPr u="sng"/>
          </a:p>
        </p:txBody>
      </p:sp>
      <p:sp>
        <p:nvSpPr>
          <p:cNvPr id="233" name="Google Shape;233;p42"/>
          <p:cNvSpPr txBox="1"/>
          <p:nvPr>
            <p:ph idx="1" type="body"/>
          </p:nvPr>
        </p:nvSpPr>
        <p:spPr>
          <a:xfrm>
            <a:off x="457200" y="900125"/>
            <a:ext cx="8229600" cy="4243500"/>
          </a:xfrm>
          <a:prstGeom prst="rect">
            <a:avLst/>
          </a:prstGeom>
          <a:noFill/>
          <a:ln>
            <a:noFill/>
          </a:ln>
        </p:spPr>
        <p:txBody>
          <a:bodyPr anchorCtr="0" anchor="t" bIns="45700" lIns="91425" spcFirstLastPara="1" rIns="91425" wrap="square" tIns="45700">
            <a:noAutofit/>
          </a:bodyPr>
          <a:lstStyle/>
          <a:p>
            <a:pPr indent="0" lvl="0" marL="0" rtl="0" algn="l">
              <a:lnSpc>
                <a:spcPct val="105000"/>
              </a:lnSpc>
              <a:spcBef>
                <a:spcPts val="0"/>
              </a:spcBef>
              <a:spcAft>
                <a:spcPts val="0"/>
              </a:spcAft>
              <a:buSzPts val="275"/>
              <a:buNone/>
            </a:pPr>
            <a:r>
              <a:rPr b="1" lang="en" sz="1300">
                <a:solidFill>
                  <a:schemeClr val="dk1"/>
                </a:solidFill>
              </a:rPr>
              <a:t>Healthcare:</a:t>
            </a:r>
            <a:endParaRPr b="1"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Diagnostics:</a:t>
            </a:r>
            <a:r>
              <a:rPr lang="en" sz="1300">
                <a:solidFill>
                  <a:schemeClr val="dk1"/>
                </a:solidFill>
              </a:rPr>
              <a:t> AI models analyze medical images (e.g., X-rays, MRIs) to detect diseases like cancer and identify abnormalities.</a:t>
            </a:r>
            <a:endParaRPr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Personalized Medicine:</a:t>
            </a:r>
            <a:r>
              <a:rPr lang="en" sz="1300">
                <a:solidFill>
                  <a:schemeClr val="dk1"/>
                </a:solidFill>
              </a:rPr>
              <a:t> AI helps tailor treatments based on individual patient data, improving outcomes and reducing side effects.</a:t>
            </a:r>
            <a:endParaRPr sz="1300"/>
          </a:p>
          <a:p>
            <a:pPr indent="0" lvl="0" marL="0" rtl="0" algn="l">
              <a:lnSpc>
                <a:spcPct val="105000"/>
              </a:lnSpc>
              <a:spcBef>
                <a:spcPts val="640"/>
              </a:spcBef>
              <a:spcAft>
                <a:spcPts val="0"/>
              </a:spcAft>
              <a:buSzPts val="275"/>
              <a:buNone/>
            </a:pPr>
            <a:r>
              <a:rPr b="1" lang="en" sz="1300">
                <a:solidFill>
                  <a:schemeClr val="dk1"/>
                </a:solidFill>
              </a:rPr>
              <a:t>Finance:</a:t>
            </a:r>
            <a:endParaRPr b="1"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Fraud Detection:</a:t>
            </a:r>
            <a:r>
              <a:rPr lang="en" sz="1300">
                <a:solidFill>
                  <a:schemeClr val="dk1"/>
                </a:solidFill>
              </a:rPr>
              <a:t> AI systems analyze transaction patterns to identify and prevent fraudulent activities in real-time.</a:t>
            </a:r>
            <a:endParaRPr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Algorithmic Trading:</a:t>
            </a:r>
            <a:r>
              <a:rPr lang="en" sz="1300">
                <a:solidFill>
                  <a:schemeClr val="dk1"/>
                </a:solidFill>
              </a:rPr>
              <a:t> AI algorithms make investment decisions and execute trades at high speed and accuracy.</a:t>
            </a:r>
            <a:endParaRPr sz="1300"/>
          </a:p>
          <a:p>
            <a:pPr indent="0" lvl="0" marL="0" rtl="0" algn="l">
              <a:lnSpc>
                <a:spcPct val="105000"/>
              </a:lnSpc>
              <a:spcBef>
                <a:spcPts val="640"/>
              </a:spcBef>
              <a:spcAft>
                <a:spcPts val="0"/>
              </a:spcAft>
              <a:buSzPts val="275"/>
              <a:buNone/>
            </a:pPr>
            <a:r>
              <a:rPr b="1" lang="en" sz="1300">
                <a:solidFill>
                  <a:schemeClr val="dk1"/>
                </a:solidFill>
              </a:rPr>
              <a:t>Retail:</a:t>
            </a:r>
            <a:endParaRPr b="1"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Customer Service:</a:t>
            </a:r>
            <a:r>
              <a:rPr lang="en" sz="1300">
                <a:solidFill>
                  <a:schemeClr val="dk1"/>
                </a:solidFill>
              </a:rPr>
              <a:t> AI-powered chatbots provide instant support and resolve queries, enhancing the customer experience.</a:t>
            </a:r>
            <a:endParaRPr sz="1300"/>
          </a:p>
          <a:p>
            <a:pPr indent="-222250" lvl="0" marL="342900" rtl="0" algn="l">
              <a:lnSpc>
                <a:spcPct val="105000"/>
              </a:lnSpc>
              <a:spcBef>
                <a:spcPts val="640"/>
              </a:spcBef>
              <a:spcAft>
                <a:spcPts val="0"/>
              </a:spcAft>
              <a:buClr>
                <a:schemeClr val="dk1"/>
              </a:buClr>
              <a:buSzPts val="1300"/>
              <a:buChar char="●"/>
            </a:pPr>
            <a:r>
              <a:rPr b="1" lang="en" sz="1300">
                <a:solidFill>
                  <a:schemeClr val="dk1"/>
                </a:solidFill>
              </a:rPr>
              <a:t>Inventory Management:</a:t>
            </a:r>
            <a:r>
              <a:rPr lang="en" sz="1300">
                <a:solidFill>
                  <a:schemeClr val="dk1"/>
                </a:solidFill>
              </a:rPr>
              <a:t> AI predicts demand and optimizes stock levels, reducing waste and improving efficiency.</a:t>
            </a:r>
            <a:endParaRPr sz="13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7" name="Shape 237"/>
        <p:cNvGrpSpPr/>
        <p:nvPr/>
      </p:nvGrpSpPr>
      <p:grpSpPr>
        <a:xfrm>
          <a:off x="0" y="0"/>
          <a:ext cx="0" cy="0"/>
          <a:chOff x="0" y="0"/>
          <a:chExt cx="0" cy="0"/>
        </a:xfrm>
      </p:grpSpPr>
      <p:sp>
        <p:nvSpPr>
          <p:cNvPr id="238" name="Google Shape;238;p43"/>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AI Applications in Different Fields</a:t>
            </a:r>
            <a:endParaRPr u="sng"/>
          </a:p>
        </p:txBody>
      </p:sp>
      <p:sp>
        <p:nvSpPr>
          <p:cNvPr id="239" name="Google Shape;239;p43"/>
          <p:cNvSpPr txBox="1"/>
          <p:nvPr>
            <p:ph idx="1" type="body"/>
          </p:nvPr>
        </p:nvSpPr>
        <p:spPr>
          <a:xfrm>
            <a:off x="457200" y="900125"/>
            <a:ext cx="8229600" cy="4243500"/>
          </a:xfrm>
          <a:prstGeom prst="rect">
            <a:avLst/>
          </a:prstGeom>
          <a:noFill/>
          <a:ln>
            <a:noFill/>
          </a:ln>
        </p:spPr>
        <p:txBody>
          <a:bodyPr anchorCtr="0" anchor="t" bIns="45700" lIns="91425" spcFirstLastPara="1" rIns="91425" wrap="square" tIns="45700">
            <a:noAutofit/>
          </a:bodyPr>
          <a:lstStyle/>
          <a:p>
            <a:pPr indent="0" lvl="0" marL="0" rtl="0" algn="l">
              <a:lnSpc>
                <a:spcPct val="105000"/>
              </a:lnSpc>
              <a:spcBef>
                <a:spcPts val="640"/>
              </a:spcBef>
              <a:spcAft>
                <a:spcPts val="0"/>
              </a:spcAft>
              <a:buNone/>
            </a:pPr>
            <a:r>
              <a:rPr b="1" lang="en" u="sng">
                <a:solidFill>
                  <a:schemeClr val="dk1"/>
                </a:solidFill>
              </a:rPr>
              <a:t>Transportation:</a:t>
            </a:r>
            <a:endParaRPr b="1" sz="1450" u="sng"/>
          </a:p>
          <a:p>
            <a:pPr indent="-342900" lvl="0" marL="342900" rtl="0" algn="l">
              <a:lnSpc>
                <a:spcPct val="105000"/>
              </a:lnSpc>
              <a:spcBef>
                <a:spcPts val="640"/>
              </a:spcBef>
              <a:spcAft>
                <a:spcPts val="0"/>
              </a:spcAft>
              <a:buSzPts val="1800"/>
              <a:buChar char="●"/>
            </a:pPr>
            <a:r>
              <a:rPr b="1" lang="en">
                <a:solidFill>
                  <a:schemeClr val="dk1"/>
                </a:solidFill>
              </a:rPr>
              <a:t>Autonomous Vehicles:</a:t>
            </a:r>
            <a:r>
              <a:rPr lang="en">
                <a:solidFill>
                  <a:schemeClr val="dk1"/>
                </a:solidFill>
              </a:rPr>
              <a:t> AI enables self-driving cars to navigate, make decisions, and avoid obstacles, aiming to reduce accidents and improve traffic flow.</a:t>
            </a:r>
            <a:endParaRPr sz="1450"/>
          </a:p>
          <a:p>
            <a:pPr indent="-342900" lvl="0" marL="342900" rtl="0" algn="l">
              <a:lnSpc>
                <a:spcPct val="105000"/>
              </a:lnSpc>
              <a:spcBef>
                <a:spcPts val="640"/>
              </a:spcBef>
              <a:spcAft>
                <a:spcPts val="0"/>
              </a:spcAft>
              <a:buSzPts val="1800"/>
              <a:buChar char="●"/>
            </a:pPr>
            <a:r>
              <a:rPr b="1" lang="en">
                <a:solidFill>
                  <a:schemeClr val="dk1"/>
                </a:solidFill>
              </a:rPr>
              <a:t>Logistics Optimization:</a:t>
            </a:r>
            <a:r>
              <a:rPr lang="en">
                <a:solidFill>
                  <a:schemeClr val="dk1"/>
                </a:solidFill>
              </a:rPr>
              <a:t> AI algorithms optimize delivery routes, reducing costs and improving delivery times.</a:t>
            </a:r>
            <a:endParaRPr sz="1450"/>
          </a:p>
          <a:p>
            <a:pPr indent="0" lvl="0" marL="0" rtl="0" algn="l">
              <a:lnSpc>
                <a:spcPct val="105000"/>
              </a:lnSpc>
              <a:spcBef>
                <a:spcPts val="640"/>
              </a:spcBef>
              <a:spcAft>
                <a:spcPts val="0"/>
              </a:spcAft>
              <a:buNone/>
            </a:pPr>
            <a:r>
              <a:t/>
            </a:r>
            <a:endParaRPr>
              <a:solidFill>
                <a:schemeClr val="dk1"/>
              </a:solidFill>
            </a:endParaRPr>
          </a:p>
          <a:p>
            <a:pPr indent="0" lvl="0" marL="0" rtl="0" algn="l">
              <a:lnSpc>
                <a:spcPct val="105000"/>
              </a:lnSpc>
              <a:spcBef>
                <a:spcPts val="640"/>
              </a:spcBef>
              <a:spcAft>
                <a:spcPts val="0"/>
              </a:spcAft>
              <a:buNone/>
            </a:pPr>
            <a:r>
              <a:rPr b="1" lang="en" u="sng">
                <a:solidFill>
                  <a:schemeClr val="dk1"/>
                </a:solidFill>
              </a:rPr>
              <a:t>Entertainment:</a:t>
            </a:r>
            <a:endParaRPr b="1" sz="1450" u="sng"/>
          </a:p>
          <a:p>
            <a:pPr indent="-342900" lvl="0" marL="342900" rtl="0" algn="l">
              <a:lnSpc>
                <a:spcPct val="105000"/>
              </a:lnSpc>
              <a:spcBef>
                <a:spcPts val="640"/>
              </a:spcBef>
              <a:spcAft>
                <a:spcPts val="0"/>
              </a:spcAft>
              <a:buSzPts val="1800"/>
              <a:buChar char="●"/>
            </a:pPr>
            <a:r>
              <a:rPr b="1" lang="en">
                <a:solidFill>
                  <a:schemeClr val="dk1"/>
                </a:solidFill>
              </a:rPr>
              <a:t>Content Recommendation:</a:t>
            </a:r>
            <a:r>
              <a:rPr lang="en">
                <a:solidFill>
                  <a:schemeClr val="dk1"/>
                </a:solidFill>
              </a:rPr>
              <a:t> AI suggests movies, music, and shows based on user preferences, enhancing engagement on streaming platforms.</a:t>
            </a:r>
            <a:endParaRPr sz="1450"/>
          </a:p>
          <a:p>
            <a:pPr indent="-342900" lvl="0" marL="342900" rtl="0" algn="l">
              <a:lnSpc>
                <a:spcPct val="105000"/>
              </a:lnSpc>
              <a:spcBef>
                <a:spcPts val="640"/>
              </a:spcBef>
              <a:spcAft>
                <a:spcPts val="1200"/>
              </a:spcAft>
              <a:buSzPts val="1800"/>
              <a:buChar char="●"/>
            </a:pPr>
            <a:r>
              <a:rPr b="1" lang="en">
                <a:solidFill>
                  <a:schemeClr val="dk1"/>
                </a:solidFill>
              </a:rPr>
              <a:t>Game Development:</a:t>
            </a:r>
            <a:r>
              <a:rPr lang="en">
                <a:solidFill>
                  <a:schemeClr val="dk1"/>
                </a:solidFill>
              </a:rPr>
              <a:t> AI creates dynamic and adaptive gameplay experiences, enhancing player immersion.</a:t>
            </a:r>
            <a:endParaRPr b="1" sz="21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3" name="Shape 243"/>
        <p:cNvGrpSpPr/>
        <p:nvPr/>
      </p:nvGrpSpPr>
      <p:grpSpPr>
        <a:xfrm>
          <a:off x="0" y="0"/>
          <a:ext cx="0" cy="0"/>
          <a:chOff x="0" y="0"/>
          <a:chExt cx="0" cy="0"/>
        </a:xfrm>
      </p:grpSpPr>
      <p:sp>
        <p:nvSpPr>
          <p:cNvPr id="244" name="Google Shape;244;p44"/>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Significant Achievements and Breakthroughs</a:t>
            </a:r>
            <a:endParaRPr u="sng"/>
          </a:p>
        </p:txBody>
      </p:sp>
      <p:sp>
        <p:nvSpPr>
          <p:cNvPr id="245" name="Google Shape;245;p44"/>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1961:</a:t>
            </a:r>
            <a:r>
              <a:rPr lang="en" sz="3200">
                <a:solidFill>
                  <a:schemeClr val="dk1"/>
                </a:solidFill>
                <a:latin typeface="Calibri"/>
                <a:ea typeface="Calibri"/>
                <a:cs typeface="Calibri"/>
                <a:sym typeface="Calibri"/>
              </a:rPr>
              <a:t> Unimate, the first industrial robot, was deployed on a General Motors assembly line, marking the beginning of AI in manufacturing.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2002</a:t>
            </a:r>
            <a:r>
              <a:rPr lang="en" sz="3200">
                <a:solidFill>
                  <a:schemeClr val="dk1"/>
                </a:solidFill>
                <a:latin typeface="Calibri"/>
                <a:ea typeface="Calibri"/>
                <a:cs typeface="Calibri"/>
                <a:sym typeface="Calibri"/>
              </a:rPr>
              <a:t>: The Roomba, an AI-powered robotic vacuum cleaner, was introduced, bringing AI into households for practical use.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2018</a:t>
            </a:r>
            <a:r>
              <a:rPr lang="en" sz="3200">
                <a:solidFill>
                  <a:schemeClr val="dk1"/>
                </a:solidFill>
                <a:latin typeface="Calibri"/>
                <a:ea typeface="Calibri"/>
                <a:cs typeface="Calibri"/>
                <a:sym typeface="Calibri"/>
              </a:rPr>
              <a:t>: Google Duplex, an AI system capable of making phone calls to schedule appointments, showcased advanced conversational abilities.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u="sng"/>
              <a:t>Introduction</a:t>
            </a:r>
            <a:endParaRPr u="sng"/>
          </a:p>
        </p:txBody>
      </p:sp>
      <p:sp>
        <p:nvSpPr>
          <p:cNvPr id="143" name="Google Shape;143;p27"/>
          <p:cNvSpPr txBox="1"/>
          <p:nvPr>
            <p:ph idx="1" type="body"/>
          </p:nvPr>
        </p:nvSpPr>
        <p:spPr>
          <a:xfrm>
            <a:off x="311700" y="1152475"/>
            <a:ext cx="8520600" cy="39909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None/>
            </a:pPr>
            <a:r>
              <a:rPr b="1" lang="en" sz="4400">
                <a:solidFill>
                  <a:schemeClr val="dk1"/>
                </a:solidFill>
              </a:rPr>
              <a:t>What is Artificial Intelligence?</a:t>
            </a:r>
            <a:endParaRPr b="1" sz="4400">
              <a:solidFill>
                <a:schemeClr val="dk1"/>
              </a:solidFill>
            </a:endParaRPr>
          </a:p>
          <a:p>
            <a:pPr indent="-298450" lvl="0" marL="457200" rtl="0" algn="l">
              <a:spcBef>
                <a:spcPts val="1200"/>
              </a:spcBef>
              <a:spcAft>
                <a:spcPts val="0"/>
              </a:spcAft>
              <a:buClr>
                <a:schemeClr val="dk1"/>
              </a:buClr>
              <a:buSzPct val="100000"/>
              <a:buChar char="●"/>
            </a:pPr>
            <a:r>
              <a:rPr b="1" lang="en" sz="4400">
                <a:solidFill>
                  <a:schemeClr val="dk1"/>
                </a:solidFill>
              </a:rPr>
              <a:t>Definition:</a:t>
            </a:r>
            <a:r>
              <a:rPr lang="en" sz="4400">
                <a:solidFill>
                  <a:schemeClr val="dk1"/>
                </a:solidFill>
              </a:rPr>
              <a:t> Artificial Intelligence (AI) is the simulation of human intelligence in machines designed to think and act like humans. This includes learning, reasoning, problem-solving, perception, and language understanding.</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Key Components:</a:t>
            </a:r>
            <a:r>
              <a:rPr lang="en" sz="4400">
                <a:solidFill>
                  <a:schemeClr val="dk1"/>
                </a:solidFill>
              </a:rPr>
              <a:t> AI encompasses various technologies such as machine learning, neural networks, deep learning, and natural language processing.</a:t>
            </a:r>
            <a:endParaRPr sz="4400">
              <a:solidFill>
                <a:schemeClr val="dk1"/>
              </a:solidFill>
            </a:endParaRPr>
          </a:p>
          <a:p>
            <a:pPr indent="0" lvl="0" marL="0" rtl="0" algn="l">
              <a:spcBef>
                <a:spcPts val="1200"/>
              </a:spcBef>
              <a:spcAft>
                <a:spcPts val="0"/>
              </a:spcAft>
              <a:buNone/>
            </a:pPr>
            <a:r>
              <a:rPr b="1" lang="en" sz="4400">
                <a:solidFill>
                  <a:schemeClr val="dk1"/>
                </a:solidFill>
              </a:rPr>
              <a:t>Purpose and Relevance of the Presentation</a:t>
            </a:r>
            <a:endParaRPr b="1" sz="4400">
              <a:solidFill>
                <a:schemeClr val="dk1"/>
              </a:solidFill>
            </a:endParaRPr>
          </a:p>
          <a:p>
            <a:pPr indent="-298450" lvl="0" marL="457200" rtl="0" algn="l">
              <a:spcBef>
                <a:spcPts val="1200"/>
              </a:spcBef>
              <a:spcAft>
                <a:spcPts val="0"/>
              </a:spcAft>
              <a:buClr>
                <a:schemeClr val="dk1"/>
              </a:buClr>
              <a:buSzPct val="100000"/>
              <a:buChar char="●"/>
            </a:pPr>
            <a:r>
              <a:rPr b="1" lang="en" sz="4400">
                <a:solidFill>
                  <a:schemeClr val="dk1"/>
                </a:solidFill>
              </a:rPr>
              <a:t>Inform:</a:t>
            </a:r>
            <a:r>
              <a:rPr lang="en" sz="4400">
                <a:solidFill>
                  <a:schemeClr val="dk1"/>
                </a:solidFill>
              </a:rPr>
              <a:t> To provide a comprehensive understanding of AI, its history, types, and how it works.</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Showcase Applications:</a:t>
            </a:r>
            <a:r>
              <a:rPr lang="en" sz="4400">
                <a:solidFill>
                  <a:schemeClr val="dk1"/>
                </a:solidFill>
              </a:rPr>
              <a:t> To illustrate how AI is transforming various industries like healthcare, finance, retail, transportation, and entertainment.</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Discuss Impact:</a:t>
            </a:r>
            <a:r>
              <a:rPr lang="en" sz="4400">
                <a:solidFill>
                  <a:schemeClr val="dk1"/>
                </a:solidFill>
              </a:rPr>
              <a:t> To highlight the benefits and challenges associated with AI, including ethical considerations and future trends.</a:t>
            </a:r>
            <a:endParaRPr sz="4400">
              <a:solidFill>
                <a:schemeClr val="dk1"/>
              </a:solidFill>
            </a:endParaRPr>
          </a:p>
          <a:p>
            <a:pPr indent="0" lvl="0" marL="0" rtl="0" algn="l">
              <a:spcBef>
                <a:spcPts val="1200"/>
              </a:spcBef>
              <a:spcAft>
                <a:spcPts val="0"/>
              </a:spcAft>
              <a:buNone/>
            </a:pPr>
            <a:r>
              <a:rPr b="1" lang="en" sz="4400">
                <a:solidFill>
                  <a:schemeClr val="dk1"/>
                </a:solidFill>
              </a:rPr>
              <a:t>Relevance:</a:t>
            </a:r>
            <a:endParaRPr b="1" sz="4400">
              <a:solidFill>
                <a:schemeClr val="dk1"/>
              </a:solidFill>
            </a:endParaRPr>
          </a:p>
          <a:p>
            <a:pPr indent="-298450" lvl="0" marL="457200" rtl="0" algn="l">
              <a:spcBef>
                <a:spcPts val="1200"/>
              </a:spcBef>
              <a:spcAft>
                <a:spcPts val="0"/>
              </a:spcAft>
              <a:buClr>
                <a:schemeClr val="dk1"/>
              </a:buClr>
              <a:buSzPct val="100000"/>
              <a:buChar char="●"/>
            </a:pPr>
            <a:r>
              <a:rPr b="1" lang="en" sz="4400">
                <a:solidFill>
                  <a:schemeClr val="dk1"/>
                </a:solidFill>
              </a:rPr>
              <a:t>Current Landscape:</a:t>
            </a:r>
            <a:r>
              <a:rPr lang="en" sz="4400">
                <a:solidFill>
                  <a:schemeClr val="dk1"/>
                </a:solidFill>
              </a:rPr>
              <a:t> AI is increasingly integrated into everyday life and business operations, making it crucial to understand its implications.</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Innovation Driver:</a:t>
            </a:r>
            <a:r>
              <a:rPr lang="en" sz="4400">
                <a:solidFill>
                  <a:schemeClr val="dk1"/>
                </a:solidFill>
              </a:rPr>
              <a:t> AI is a key driver of innovation, offering new solutions and efficiencies across different sectors.</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Ethical and Societal Impacts:</a:t>
            </a:r>
            <a:r>
              <a:rPr lang="en" sz="4400">
                <a:solidFill>
                  <a:schemeClr val="dk1"/>
                </a:solidFill>
              </a:rPr>
              <a:t> Understanding AI's ethical and societal impacts helps in developing responsible and fair AI technologies.</a:t>
            </a:r>
            <a:endParaRPr sz="4400">
              <a:solidFill>
                <a:schemeClr val="dk1"/>
              </a:solidFill>
            </a:endParaRPr>
          </a:p>
          <a:p>
            <a:pPr indent="-298450" lvl="0" marL="457200" rtl="0" algn="l">
              <a:spcBef>
                <a:spcPts val="0"/>
              </a:spcBef>
              <a:spcAft>
                <a:spcPts val="0"/>
              </a:spcAft>
              <a:buClr>
                <a:schemeClr val="dk1"/>
              </a:buClr>
              <a:buSzPct val="100000"/>
              <a:buChar char="●"/>
            </a:pPr>
            <a:r>
              <a:rPr b="1" lang="en" sz="4400">
                <a:solidFill>
                  <a:schemeClr val="dk1"/>
                </a:solidFill>
              </a:rPr>
              <a:t>Future Readiness:</a:t>
            </a:r>
            <a:r>
              <a:rPr lang="en" sz="4400">
                <a:solidFill>
                  <a:schemeClr val="dk1"/>
                </a:solidFill>
              </a:rPr>
              <a:t> Staying informed about AI trends and advancements prepares us for future challenges and opportunities in the AI-driven world.</a:t>
            </a:r>
            <a:endParaRPr sz="4400">
              <a:solidFill>
                <a:schemeClr val="dk1"/>
              </a:solidFill>
            </a:endParaRPr>
          </a:p>
          <a:p>
            <a:pPr indent="0" lvl="0" marL="0" rtl="0" algn="l">
              <a:spcBef>
                <a:spcPts val="1200"/>
              </a:spcBef>
              <a:spcAft>
                <a:spcPts val="200"/>
              </a:spcAft>
              <a:buNone/>
            </a:pPr>
            <a:r>
              <a:t/>
            </a:r>
            <a:endParaRPr sz="11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4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Evolution of AI Technologies Over Time</a:t>
            </a:r>
            <a:endParaRPr u="sng"/>
          </a:p>
        </p:txBody>
      </p:sp>
      <p:sp>
        <p:nvSpPr>
          <p:cNvPr id="251" name="Google Shape;251;p45"/>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lang="en" sz="3200">
                <a:solidFill>
                  <a:schemeClr val="dk1"/>
                </a:solidFill>
                <a:latin typeface="Calibri"/>
                <a:ea typeface="Calibri"/>
                <a:cs typeface="Calibri"/>
                <a:sym typeface="Calibri"/>
              </a:rPr>
              <a:t>AI has evolved from simple rule-based systems to complex neural networks capable of learning and adapting. The progress in computational power, data availability, and algorithmic innovation has driven AI's development. Today, AI research focuses on creating more generalizable and explainable models, addressing ethical concerns, and exploring new frontiers such as quantum computing and AI-human collaboration.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1200"/>
              </a:spcAft>
              <a:buClr>
                <a:schemeClr val="dk1"/>
              </a:buClr>
              <a:buSzPct val="100000"/>
              <a:buChar char="●"/>
            </a:pPr>
            <a:r>
              <a:rPr lang="en" sz="3200">
                <a:solidFill>
                  <a:schemeClr val="dk1"/>
                </a:solidFill>
                <a:latin typeface="Calibri"/>
                <a:ea typeface="Calibri"/>
                <a:cs typeface="Calibri"/>
                <a:sym typeface="Calibri"/>
              </a:rPr>
              <a:t>This journey from early theoretical concepts to modern real-world applications highlights the transformative potential of AI and its continuous evolution.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5" name="Shape 255"/>
        <p:cNvGrpSpPr/>
        <p:nvPr/>
      </p:nvGrpSpPr>
      <p:grpSpPr>
        <a:xfrm>
          <a:off x="0" y="0"/>
          <a:ext cx="0" cy="0"/>
          <a:chOff x="0" y="0"/>
          <a:chExt cx="0" cy="0"/>
        </a:xfrm>
      </p:grpSpPr>
      <p:sp>
        <p:nvSpPr>
          <p:cNvPr id="256" name="Google Shape;256;p46"/>
          <p:cNvSpPr txBox="1"/>
          <p:nvPr>
            <p:ph type="ctrTitle"/>
          </p:nvPr>
        </p:nvSpPr>
        <p:spPr>
          <a:xfrm>
            <a:off x="311708" y="558431"/>
            <a:ext cx="8520600" cy="15396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How AI Works</a:t>
            </a:r>
            <a:endParaRPr u="sng"/>
          </a:p>
        </p:txBody>
      </p:sp>
      <p:sp>
        <p:nvSpPr>
          <p:cNvPr id="257" name="Google Shape;257;p46"/>
          <p:cNvSpPr txBox="1"/>
          <p:nvPr>
            <p:ph idx="1" type="subTitle"/>
          </p:nvPr>
        </p:nvSpPr>
        <p:spPr>
          <a:xfrm>
            <a:off x="311700" y="2125594"/>
            <a:ext cx="8520600" cy="594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An Overview of Machine Learning and AI Processes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1" name="Shape 261"/>
        <p:cNvGrpSpPr/>
        <p:nvPr/>
      </p:nvGrpSpPr>
      <p:grpSpPr>
        <a:xfrm>
          <a:off x="0" y="0"/>
          <a:ext cx="0" cy="0"/>
          <a:chOff x="0" y="0"/>
          <a:chExt cx="0" cy="0"/>
        </a:xfrm>
      </p:grpSpPr>
      <p:sp>
        <p:nvSpPr>
          <p:cNvPr id="262" name="Google Shape;262;p47"/>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Basics of Machine Learning</a:t>
            </a:r>
            <a:endParaRPr u="sng"/>
          </a:p>
        </p:txBody>
      </p:sp>
      <p:sp>
        <p:nvSpPr>
          <p:cNvPr id="263" name="Google Shape;263;p47"/>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85000" lnSpcReduction="20000"/>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Machine learning (ML) is the driving force behind many AI applications. It involves training algorithms to recognize patterns and make decisions based on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401320" lvl="0" marL="457200" rtl="0" algn="l">
              <a:spcBef>
                <a:spcPts val="64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Data Collection</a:t>
            </a:r>
            <a:endParaRPr/>
          </a:p>
          <a:p>
            <a:pPr indent="-401320" lvl="0" marL="457200" rtl="0" algn="l">
              <a:spcBef>
                <a:spcPts val="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Data Preprocessing</a:t>
            </a:r>
            <a:endParaRPr/>
          </a:p>
          <a:p>
            <a:pPr indent="-401320" lvl="0" marL="457200" rtl="0" algn="l">
              <a:spcBef>
                <a:spcPts val="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Model Selection</a:t>
            </a:r>
            <a:endParaRPr/>
          </a:p>
          <a:p>
            <a:pPr indent="-401320" lvl="0" marL="457200" rtl="0" algn="l">
              <a:spcBef>
                <a:spcPts val="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Training the Model</a:t>
            </a:r>
            <a:endParaRPr/>
          </a:p>
          <a:p>
            <a:pPr indent="-401320" lvl="0" marL="457200" rtl="0" algn="l">
              <a:spcBef>
                <a:spcPts val="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Model Evaluation</a:t>
            </a:r>
            <a:endParaRPr/>
          </a:p>
          <a:p>
            <a:pPr indent="-401320" lvl="0" marL="457200" rtl="0" algn="l">
              <a:spcBef>
                <a:spcPts val="0"/>
              </a:spcBef>
              <a:spcAft>
                <a:spcPts val="0"/>
              </a:spcAft>
              <a:buClr>
                <a:schemeClr val="dk1"/>
              </a:buClr>
              <a:buSzPct val="100000"/>
              <a:buFont typeface="Calibri"/>
              <a:buChar char="●"/>
            </a:pPr>
            <a:r>
              <a:rPr lang="en" sz="3200">
                <a:solidFill>
                  <a:schemeClr val="dk1"/>
                </a:solidFill>
                <a:latin typeface="Calibri"/>
                <a:ea typeface="Calibri"/>
                <a:cs typeface="Calibri"/>
                <a:sym typeface="Calibri"/>
              </a:rPr>
              <a:t>Deployment and Monitoring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7" name="Shape 267"/>
        <p:cNvGrpSpPr/>
        <p:nvPr/>
      </p:nvGrpSpPr>
      <p:grpSpPr>
        <a:xfrm>
          <a:off x="0" y="0"/>
          <a:ext cx="0" cy="0"/>
          <a:chOff x="0" y="0"/>
          <a:chExt cx="0" cy="0"/>
        </a:xfrm>
      </p:grpSpPr>
      <p:sp>
        <p:nvSpPr>
          <p:cNvPr id="268" name="Google Shape;268;p48"/>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Data Collection</a:t>
            </a:r>
            <a:endParaRPr u="sng"/>
          </a:p>
        </p:txBody>
      </p:sp>
      <p:sp>
        <p:nvSpPr>
          <p:cNvPr id="269" name="Google Shape;269;p48"/>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 The process begins with gathering large amounts of data relevant to the problem you want the AI to solve. This data can come from various sources such as databases, sensors, or the internet.</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Example: </a:t>
            </a:r>
            <a:r>
              <a:rPr lang="en" sz="3200">
                <a:solidFill>
                  <a:schemeClr val="dk1"/>
                </a:solidFill>
                <a:latin typeface="Calibri"/>
                <a:ea typeface="Calibri"/>
                <a:cs typeface="Calibri"/>
                <a:sym typeface="Calibri"/>
              </a:rPr>
              <a:t>For a spam detection system, emails (both spam and non-spam) are collected as training data.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3" name="Shape 273"/>
        <p:cNvGrpSpPr/>
        <p:nvPr/>
      </p:nvGrpSpPr>
      <p:grpSpPr>
        <a:xfrm>
          <a:off x="0" y="0"/>
          <a:ext cx="0" cy="0"/>
          <a:chOff x="0" y="0"/>
          <a:chExt cx="0" cy="0"/>
        </a:xfrm>
      </p:grpSpPr>
      <p:sp>
        <p:nvSpPr>
          <p:cNvPr id="274" name="Google Shape;274;p49"/>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Future of AI</a:t>
            </a:r>
            <a:endParaRPr u="sng"/>
          </a:p>
        </p:txBody>
      </p:sp>
      <p:sp>
        <p:nvSpPr>
          <p:cNvPr id="275" name="Google Shape;275;p49"/>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Emerging Trends and Technologies in Artificial Intelligence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9" name="Shape 279"/>
        <p:cNvGrpSpPr/>
        <p:nvPr/>
      </p:nvGrpSpPr>
      <p:grpSpPr>
        <a:xfrm>
          <a:off x="0" y="0"/>
          <a:ext cx="0" cy="0"/>
          <a:chOff x="0" y="0"/>
          <a:chExt cx="0" cy="0"/>
        </a:xfrm>
      </p:grpSpPr>
      <p:sp>
        <p:nvSpPr>
          <p:cNvPr id="280" name="Google Shape;280;p5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Emerging Trends and Technologies</a:t>
            </a:r>
            <a:endParaRPr u="sng"/>
          </a:p>
        </p:txBody>
      </p:sp>
      <p:sp>
        <p:nvSpPr>
          <p:cNvPr id="281" name="Google Shape;281;p50"/>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Artificial General Intelligence (AGI)</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Edge AI</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Quantum Computing</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AI and Internet of Things (IoT)</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AI Ethics and Governance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5" name="Shape 285"/>
        <p:cNvGrpSpPr/>
        <p:nvPr/>
      </p:nvGrpSpPr>
      <p:grpSpPr>
        <a:xfrm>
          <a:off x="0" y="0"/>
          <a:ext cx="0" cy="0"/>
          <a:chOff x="0" y="0"/>
          <a:chExt cx="0" cy="0"/>
        </a:xfrm>
      </p:grpSpPr>
      <p:sp>
        <p:nvSpPr>
          <p:cNvPr id="286" name="Google Shape;286;p5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Artificial General Intelligence (AGI)</a:t>
            </a:r>
            <a:endParaRPr u="sng"/>
          </a:p>
        </p:txBody>
      </p:sp>
      <p:sp>
        <p:nvSpPr>
          <p:cNvPr id="287" name="Google Shape;287;p51"/>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b="1" lang="en" sz="3200">
                <a:solidFill>
                  <a:schemeClr val="dk1"/>
                </a:solidFill>
              </a:rPr>
              <a:t>Definition</a:t>
            </a:r>
            <a:r>
              <a:rPr lang="en" sz="3200">
                <a:solidFill>
                  <a:schemeClr val="dk1"/>
                </a:solidFill>
                <a:latin typeface="Calibri"/>
                <a:ea typeface="Calibri"/>
                <a:cs typeface="Calibri"/>
                <a:sym typeface="Calibri"/>
              </a:rPr>
              <a:t>: AGI aims to create machines with the ability to understand, learn, and apply knowledge across a wide range of tasks, similar to human intelligence. Unlike Narrow AI, AGI would possess the versatility to handle any cognitive task.</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rPr>
              <a:t>Current Status</a:t>
            </a:r>
            <a:r>
              <a:rPr lang="en" sz="3200">
                <a:solidFill>
                  <a:schemeClr val="dk1"/>
                </a:solidFill>
                <a:latin typeface="Calibri"/>
                <a:ea typeface="Calibri"/>
                <a:cs typeface="Calibri"/>
                <a:sym typeface="Calibri"/>
              </a:rPr>
              <a:t>: AGI is still a theoretical concept with significant advancements needed in understanding human cognition and replicating it in machines.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rPr>
              <a:t>Potential Impact:</a:t>
            </a:r>
            <a:r>
              <a:rPr lang="en" sz="3200">
                <a:solidFill>
                  <a:schemeClr val="dk1"/>
                </a:solidFill>
                <a:latin typeface="Calibri"/>
                <a:ea typeface="Calibri"/>
                <a:cs typeface="Calibri"/>
                <a:sym typeface="Calibri"/>
              </a:rPr>
              <a:t> Achieving AGI could revolutionize various fields, leading to unprecedented levels of innovation and problem-solving capabilities.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1" name="Shape 291"/>
        <p:cNvGrpSpPr/>
        <p:nvPr/>
      </p:nvGrpSpPr>
      <p:grpSpPr>
        <a:xfrm>
          <a:off x="0" y="0"/>
          <a:ext cx="0" cy="0"/>
          <a:chOff x="0" y="0"/>
          <a:chExt cx="0" cy="0"/>
        </a:xfrm>
      </p:grpSpPr>
      <p:sp>
        <p:nvSpPr>
          <p:cNvPr id="292" name="Google Shape;292;p5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Edge AI</a:t>
            </a:r>
            <a:endParaRPr u="sng"/>
          </a:p>
        </p:txBody>
      </p:sp>
      <p:sp>
        <p:nvSpPr>
          <p:cNvPr id="293" name="Google Shape;293;p5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7500" lnSpcReduction="20000"/>
          </a:bodyPr>
          <a:lstStyle/>
          <a:p>
            <a:pPr indent="-297180" lvl="0" marL="342900" rtl="0" algn="l">
              <a:spcBef>
                <a:spcPts val="0"/>
              </a:spcBef>
              <a:spcAft>
                <a:spcPts val="0"/>
              </a:spcAft>
              <a:buClr>
                <a:schemeClr val="dk1"/>
              </a:buClr>
              <a:buSzPct val="100000"/>
              <a:buChar char="•"/>
            </a:pPr>
            <a:r>
              <a:rPr b="1" lang="en" sz="3200">
                <a:solidFill>
                  <a:schemeClr val="dk1"/>
                </a:solidFill>
              </a:rPr>
              <a:t>Definition:</a:t>
            </a:r>
            <a:r>
              <a:rPr lang="en" sz="3200">
                <a:solidFill>
                  <a:schemeClr val="dk1"/>
                </a:solidFill>
                <a:latin typeface="Calibri"/>
                <a:ea typeface="Calibri"/>
                <a:cs typeface="Calibri"/>
                <a:sym typeface="Calibri"/>
              </a:rPr>
              <a:t> Edge AI involves deploying AI algorithms on local devices (e.g., smartphones, IoT devices) rather than relying on centralized cloud servers. This reduces latency and enhances data privacy.</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Examples:</a:t>
            </a:r>
            <a:r>
              <a:rPr lang="en" sz="3200">
                <a:solidFill>
                  <a:schemeClr val="dk1"/>
                </a:solidFill>
                <a:latin typeface="Calibri"/>
                <a:ea typeface="Calibri"/>
                <a:cs typeface="Calibri"/>
                <a:sym typeface="Calibri"/>
              </a:rPr>
              <a:t> Real-time language translation on smartphones, smart home devices performing local processing.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Potential Impact:</a:t>
            </a:r>
            <a:r>
              <a:rPr lang="en" sz="3200">
                <a:solidFill>
                  <a:schemeClr val="dk1"/>
                </a:solidFill>
                <a:latin typeface="Calibri"/>
                <a:ea typeface="Calibri"/>
                <a:cs typeface="Calibri"/>
                <a:sym typeface="Calibri"/>
              </a:rPr>
              <a:t> Edge AI can lead to more responsive and privacy-preserving applications, particularly in healthcare, automotive, and industrial automation.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7" name="Shape 297"/>
        <p:cNvGrpSpPr/>
        <p:nvPr/>
      </p:nvGrpSpPr>
      <p:grpSpPr>
        <a:xfrm>
          <a:off x="0" y="0"/>
          <a:ext cx="0" cy="0"/>
          <a:chOff x="0" y="0"/>
          <a:chExt cx="0" cy="0"/>
        </a:xfrm>
      </p:grpSpPr>
      <p:sp>
        <p:nvSpPr>
          <p:cNvPr id="298" name="Google Shape;298;p5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Quantum Computing</a:t>
            </a:r>
            <a:endParaRPr u="sng"/>
          </a:p>
        </p:txBody>
      </p:sp>
      <p:sp>
        <p:nvSpPr>
          <p:cNvPr id="299" name="Google Shape;299;p53"/>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b="1" lang="en" sz="3200">
                <a:solidFill>
                  <a:schemeClr val="dk1"/>
                </a:solidFill>
              </a:rPr>
              <a:t>Definition</a:t>
            </a:r>
            <a:r>
              <a:rPr lang="en" sz="3200">
                <a:solidFill>
                  <a:schemeClr val="dk1"/>
                </a:solidFill>
                <a:latin typeface="Calibri"/>
                <a:ea typeface="Calibri"/>
                <a:cs typeface="Calibri"/>
                <a:sym typeface="Calibri"/>
              </a:rPr>
              <a:t>: Quantum computing leverages the principles of quantum mechanics to perform complex calculations at unprecedented speeds. Quantum computers could exponentially enhance the capabilities of AI models.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rPr>
              <a:t>Current</a:t>
            </a:r>
            <a:r>
              <a:rPr lang="en" sz="3200">
                <a:solidFill>
                  <a:schemeClr val="dk1"/>
                </a:solidFill>
                <a:latin typeface="Calibri"/>
                <a:ea typeface="Calibri"/>
                <a:cs typeface="Calibri"/>
                <a:sym typeface="Calibri"/>
              </a:rPr>
              <a:t> </a:t>
            </a:r>
            <a:r>
              <a:rPr b="1" lang="en" sz="3200">
                <a:solidFill>
                  <a:schemeClr val="dk1"/>
                </a:solidFill>
              </a:rPr>
              <a:t>Status</a:t>
            </a:r>
            <a:r>
              <a:rPr lang="en" sz="3200">
                <a:solidFill>
                  <a:schemeClr val="dk1"/>
                </a:solidFill>
                <a:latin typeface="Calibri"/>
                <a:ea typeface="Calibri"/>
                <a:cs typeface="Calibri"/>
                <a:sym typeface="Calibri"/>
              </a:rPr>
              <a:t>: Quantum computing is in its early stages with ongoing research and development to create practical and scalable quantum computers.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0"/>
              </a:spcAft>
              <a:buClr>
                <a:schemeClr val="dk1"/>
              </a:buClr>
              <a:buSzPct val="100000"/>
              <a:buChar char="•"/>
            </a:pPr>
            <a:r>
              <a:rPr b="1" lang="en" sz="3200">
                <a:solidFill>
                  <a:schemeClr val="dk1"/>
                </a:solidFill>
              </a:rPr>
              <a:t>Potential</a:t>
            </a:r>
            <a:r>
              <a:rPr lang="en" sz="3200">
                <a:solidFill>
                  <a:schemeClr val="dk1"/>
                </a:solidFill>
                <a:latin typeface="Calibri"/>
                <a:ea typeface="Calibri"/>
                <a:cs typeface="Calibri"/>
                <a:sym typeface="Calibri"/>
              </a:rPr>
              <a:t> </a:t>
            </a:r>
            <a:r>
              <a:rPr b="1" lang="en" sz="3200">
                <a:solidFill>
                  <a:schemeClr val="dk1"/>
                </a:solidFill>
              </a:rPr>
              <a:t>Impact</a:t>
            </a:r>
            <a:r>
              <a:rPr lang="en" sz="3200">
                <a:solidFill>
                  <a:schemeClr val="dk1"/>
                </a:solidFill>
                <a:latin typeface="Calibri"/>
                <a:ea typeface="Calibri"/>
                <a:cs typeface="Calibri"/>
                <a:sym typeface="Calibri"/>
              </a:rPr>
              <a:t>: Quantum AI could solve problems that are currently intractable for classical computers, such as drug discovery, cryptography, and optimization.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3" name="Shape 303"/>
        <p:cNvGrpSpPr/>
        <p:nvPr/>
      </p:nvGrpSpPr>
      <p:grpSpPr>
        <a:xfrm>
          <a:off x="0" y="0"/>
          <a:ext cx="0" cy="0"/>
          <a:chOff x="0" y="0"/>
          <a:chExt cx="0" cy="0"/>
        </a:xfrm>
      </p:grpSpPr>
      <p:sp>
        <p:nvSpPr>
          <p:cNvPr id="304" name="Google Shape;304;p5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and Internet of Things (IoT)</a:t>
            </a:r>
            <a:endParaRPr u="sng"/>
          </a:p>
        </p:txBody>
      </p:sp>
      <p:sp>
        <p:nvSpPr>
          <p:cNvPr id="305" name="Google Shape;305;p5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7500" lnSpcReduction="20000"/>
          </a:bodyPr>
          <a:lstStyle/>
          <a:p>
            <a:pPr indent="-297180" lvl="0" marL="342900" rtl="0" algn="l">
              <a:spcBef>
                <a:spcPts val="0"/>
              </a:spcBef>
              <a:spcAft>
                <a:spcPts val="0"/>
              </a:spcAft>
              <a:buClr>
                <a:schemeClr val="dk1"/>
              </a:buClr>
              <a:buSzPct val="100000"/>
              <a:buChar char="•"/>
            </a:pPr>
            <a:r>
              <a:rPr b="1" lang="en" sz="3200">
                <a:solidFill>
                  <a:schemeClr val="dk1"/>
                </a:solidFill>
              </a:rPr>
              <a:t>Definition</a:t>
            </a:r>
            <a:r>
              <a:rPr lang="en" sz="3200">
                <a:solidFill>
                  <a:schemeClr val="dk1"/>
                </a:solidFill>
                <a:latin typeface="Calibri"/>
                <a:ea typeface="Calibri"/>
                <a:cs typeface="Calibri"/>
                <a:sym typeface="Calibri"/>
              </a:rPr>
              <a:t>: Integrating AI with IoT enables smart devices to collect, analyze, and act on data autonomously. This combination enhances the functionality and intelligence of IoT systems.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Examples</a:t>
            </a:r>
            <a:r>
              <a:rPr lang="en" sz="3200">
                <a:solidFill>
                  <a:schemeClr val="dk1"/>
                </a:solidFill>
                <a:latin typeface="Calibri"/>
                <a:ea typeface="Calibri"/>
                <a:cs typeface="Calibri"/>
                <a:sym typeface="Calibri"/>
              </a:rPr>
              <a:t>: Smart cities with AI-powered traffic management, predictive maintenance in industrial IoT.</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Potential</a:t>
            </a:r>
            <a:r>
              <a:rPr lang="en" sz="3200">
                <a:solidFill>
                  <a:schemeClr val="dk1"/>
                </a:solidFill>
                <a:latin typeface="Calibri"/>
                <a:ea typeface="Calibri"/>
                <a:cs typeface="Calibri"/>
                <a:sym typeface="Calibri"/>
              </a:rPr>
              <a:t> </a:t>
            </a:r>
            <a:r>
              <a:rPr b="1" lang="en" sz="3200">
                <a:solidFill>
                  <a:schemeClr val="dk1"/>
                </a:solidFill>
              </a:rPr>
              <a:t>Impact</a:t>
            </a:r>
            <a:r>
              <a:rPr lang="en" sz="3200">
                <a:solidFill>
                  <a:schemeClr val="dk1"/>
                </a:solidFill>
                <a:latin typeface="Calibri"/>
                <a:ea typeface="Calibri"/>
                <a:cs typeface="Calibri"/>
                <a:sym typeface="Calibri"/>
              </a:rPr>
              <a:t>: AI and IoT can lead to more efficient resource management, improved safety, and enhanced user experiences across various sectors.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7" name="Shape 147"/>
        <p:cNvGrpSpPr/>
        <p:nvPr/>
      </p:nvGrpSpPr>
      <p:grpSpPr>
        <a:xfrm>
          <a:off x="0" y="0"/>
          <a:ext cx="0" cy="0"/>
          <a:chOff x="0" y="0"/>
          <a:chExt cx="0" cy="0"/>
        </a:xfrm>
      </p:grpSpPr>
      <p:sp>
        <p:nvSpPr>
          <p:cNvPr id="148" name="Google Shape;148;p28"/>
          <p:cNvSpPr txBox="1"/>
          <p:nvPr>
            <p:ph type="ctrTitle"/>
          </p:nvPr>
        </p:nvSpPr>
        <p:spPr>
          <a:xfrm>
            <a:off x="311708" y="558431"/>
            <a:ext cx="8520600" cy="15396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a:solidFill>
                  <a:schemeClr val="dk1"/>
                </a:solidFill>
                <a:latin typeface="Calibri"/>
                <a:ea typeface="Calibri"/>
                <a:cs typeface="Calibri"/>
                <a:sym typeface="Calibri"/>
              </a:rPr>
              <a:t>History of AI</a:t>
            </a:r>
            <a:endParaRPr/>
          </a:p>
        </p:txBody>
      </p:sp>
      <p:sp>
        <p:nvSpPr>
          <p:cNvPr id="149" name="Google Shape;149;p28"/>
          <p:cNvSpPr txBox="1"/>
          <p:nvPr>
            <p:ph idx="1" type="subTitle"/>
          </p:nvPr>
        </p:nvSpPr>
        <p:spPr>
          <a:xfrm>
            <a:off x="311700" y="2125594"/>
            <a:ext cx="8520600" cy="594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An Overview of Milestones and Achievements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9" name="Shape 309"/>
        <p:cNvGrpSpPr/>
        <p:nvPr/>
      </p:nvGrpSpPr>
      <p:grpSpPr>
        <a:xfrm>
          <a:off x="0" y="0"/>
          <a:ext cx="0" cy="0"/>
          <a:chOff x="0" y="0"/>
          <a:chExt cx="0" cy="0"/>
        </a:xfrm>
      </p:grpSpPr>
      <p:sp>
        <p:nvSpPr>
          <p:cNvPr id="310" name="Google Shape;310;p5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Ethics and Governance</a:t>
            </a:r>
            <a:endParaRPr u="sng"/>
          </a:p>
        </p:txBody>
      </p:sp>
      <p:sp>
        <p:nvSpPr>
          <p:cNvPr id="311" name="Google Shape;311;p55"/>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7500" lnSpcReduction="10000"/>
          </a:bodyPr>
          <a:lstStyle/>
          <a:p>
            <a:pPr indent="-297180" lvl="0" marL="342900" rtl="0" algn="l">
              <a:spcBef>
                <a:spcPts val="0"/>
              </a:spcBef>
              <a:spcAft>
                <a:spcPts val="0"/>
              </a:spcAft>
              <a:buClr>
                <a:schemeClr val="dk1"/>
              </a:buClr>
              <a:buSzPct val="100000"/>
              <a:buChar char="•"/>
            </a:pPr>
            <a:r>
              <a:rPr b="1" lang="en" sz="3200">
                <a:solidFill>
                  <a:schemeClr val="dk1"/>
                </a:solidFill>
              </a:rPr>
              <a:t>Definition</a:t>
            </a:r>
            <a:r>
              <a:rPr lang="en" sz="3200">
                <a:solidFill>
                  <a:schemeClr val="dk1"/>
                </a:solidFill>
                <a:latin typeface="Calibri"/>
                <a:ea typeface="Calibri"/>
                <a:cs typeface="Calibri"/>
                <a:sym typeface="Calibri"/>
              </a:rPr>
              <a:t>: As AI technologies advance, there is a growing emphasis on developing ethical guidelines and governance frameworks to ensure responsible AI deployment.</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Examples</a:t>
            </a:r>
            <a:r>
              <a:rPr lang="en" sz="3200">
                <a:solidFill>
                  <a:schemeClr val="dk1"/>
                </a:solidFill>
                <a:latin typeface="Calibri"/>
                <a:ea typeface="Calibri"/>
                <a:cs typeface="Calibri"/>
                <a:sym typeface="Calibri"/>
              </a:rPr>
              <a:t>: AI ethics committees, industry standards, and regulatory frameworks.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97180" lvl="0" marL="342900" rtl="0" algn="l">
              <a:spcBef>
                <a:spcPts val="640"/>
              </a:spcBef>
              <a:spcAft>
                <a:spcPts val="0"/>
              </a:spcAft>
              <a:buClr>
                <a:schemeClr val="dk1"/>
              </a:buClr>
              <a:buSzPct val="100000"/>
              <a:buChar char="•"/>
            </a:pPr>
            <a:r>
              <a:rPr b="1" lang="en" sz="3200">
                <a:solidFill>
                  <a:schemeClr val="dk1"/>
                </a:solidFill>
              </a:rPr>
              <a:t>Potential</a:t>
            </a:r>
            <a:r>
              <a:rPr lang="en" sz="3200">
                <a:solidFill>
                  <a:schemeClr val="dk1"/>
                </a:solidFill>
                <a:latin typeface="Calibri"/>
                <a:ea typeface="Calibri"/>
                <a:cs typeface="Calibri"/>
                <a:sym typeface="Calibri"/>
              </a:rPr>
              <a:t> </a:t>
            </a:r>
            <a:r>
              <a:rPr b="1" lang="en" sz="3200">
                <a:solidFill>
                  <a:schemeClr val="dk1"/>
                </a:solidFill>
              </a:rPr>
              <a:t>Impact</a:t>
            </a:r>
            <a:r>
              <a:rPr lang="en" sz="3200">
                <a:solidFill>
                  <a:schemeClr val="dk1"/>
                </a:solidFill>
                <a:latin typeface="Calibri"/>
                <a:ea typeface="Calibri"/>
                <a:cs typeface="Calibri"/>
                <a:sym typeface="Calibri"/>
              </a:rPr>
              <a:t>: Ethical AI practices can build public trust, prevent misuse, and ensure that AI benefits society as a whole.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5" name="Shape 315"/>
        <p:cNvGrpSpPr/>
        <p:nvPr/>
      </p:nvGrpSpPr>
      <p:grpSpPr>
        <a:xfrm>
          <a:off x="0" y="0"/>
          <a:ext cx="0" cy="0"/>
          <a:chOff x="0" y="0"/>
          <a:chExt cx="0" cy="0"/>
        </a:xfrm>
      </p:grpSpPr>
      <p:sp>
        <p:nvSpPr>
          <p:cNvPr id="316" name="Google Shape;316;p5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Potential Impact on Various Industries</a:t>
            </a:r>
            <a:endParaRPr u="sng"/>
          </a:p>
        </p:txBody>
      </p:sp>
      <p:sp>
        <p:nvSpPr>
          <p:cNvPr id="317" name="Google Shape;317;p56"/>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Healthcare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Finance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Education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Manufacturing</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Transportation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1" name="Shape 321"/>
        <p:cNvGrpSpPr/>
        <p:nvPr/>
      </p:nvGrpSpPr>
      <p:grpSpPr>
        <a:xfrm>
          <a:off x="0" y="0"/>
          <a:ext cx="0" cy="0"/>
          <a:chOff x="0" y="0"/>
          <a:chExt cx="0" cy="0"/>
        </a:xfrm>
      </p:grpSpPr>
      <p:sp>
        <p:nvSpPr>
          <p:cNvPr id="322" name="Google Shape;322;p5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Healthcare</a:t>
            </a:r>
            <a:endParaRPr u="sng"/>
          </a:p>
        </p:txBody>
      </p:sp>
      <p:sp>
        <p:nvSpPr>
          <p:cNvPr id="323" name="Google Shape;323;p57"/>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 sz="3200">
                <a:solidFill>
                  <a:schemeClr val="dk1"/>
                </a:solidFill>
              </a:rPr>
              <a:t>Personalized</a:t>
            </a:r>
            <a:r>
              <a:rPr lang="en" sz="3200">
                <a:solidFill>
                  <a:schemeClr val="dk1"/>
                </a:solidFill>
                <a:latin typeface="Calibri"/>
                <a:ea typeface="Calibri"/>
                <a:cs typeface="Calibri"/>
                <a:sym typeface="Calibri"/>
              </a:rPr>
              <a:t> </a:t>
            </a:r>
            <a:r>
              <a:rPr b="1" lang="en" sz="3200">
                <a:solidFill>
                  <a:schemeClr val="dk1"/>
                </a:solidFill>
              </a:rPr>
              <a:t>Treatment</a:t>
            </a:r>
            <a:r>
              <a:rPr lang="en" sz="3200">
                <a:solidFill>
                  <a:schemeClr val="dk1"/>
                </a:solidFill>
                <a:latin typeface="Calibri"/>
                <a:ea typeface="Calibri"/>
                <a:cs typeface="Calibri"/>
                <a:sym typeface="Calibri"/>
              </a:rPr>
              <a:t>: AI will enable highly individualized treatment plans based on genetic, environmental, and lifestyle factors.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Predictive</a:t>
            </a:r>
            <a:r>
              <a:rPr lang="en" sz="3200">
                <a:solidFill>
                  <a:schemeClr val="dk1"/>
                </a:solidFill>
                <a:latin typeface="Calibri"/>
                <a:ea typeface="Calibri"/>
                <a:cs typeface="Calibri"/>
                <a:sym typeface="Calibri"/>
              </a:rPr>
              <a:t> </a:t>
            </a:r>
            <a:r>
              <a:rPr b="1" lang="en" sz="3200">
                <a:solidFill>
                  <a:schemeClr val="dk1"/>
                </a:solidFill>
              </a:rPr>
              <a:t>Healthcare</a:t>
            </a:r>
            <a:r>
              <a:rPr lang="en" sz="3200">
                <a:solidFill>
                  <a:schemeClr val="dk1"/>
                </a:solidFill>
                <a:latin typeface="Calibri"/>
                <a:ea typeface="Calibri"/>
                <a:cs typeface="Calibri"/>
                <a:sym typeface="Calibri"/>
              </a:rPr>
              <a:t>: AI models will predict disease outbreaks and patient needs, leading to proactive healthcare management.</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7" name="Shape 327"/>
        <p:cNvGrpSpPr/>
        <p:nvPr/>
      </p:nvGrpSpPr>
      <p:grpSpPr>
        <a:xfrm>
          <a:off x="0" y="0"/>
          <a:ext cx="0" cy="0"/>
          <a:chOff x="0" y="0"/>
          <a:chExt cx="0" cy="0"/>
        </a:xfrm>
      </p:grpSpPr>
      <p:sp>
        <p:nvSpPr>
          <p:cNvPr id="328" name="Google Shape;328;p5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Finance</a:t>
            </a:r>
            <a:endParaRPr u="sng"/>
          </a:p>
        </p:txBody>
      </p:sp>
      <p:sp>
        <p:nvSpPr>
          <p:cNvPr id="329" name="Google Shape;329;p5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 sz="3200">
                <a:solidFill>
                  <a:schemeClr val="dk1"/>
                </a:solidFill>
              </a:rPr>
              <a:t>Risk</a:t>
            </a:r>
            <a:r>
              <a:rPr lang="en" sz="3200">
                <a:solidFill>
                  <a:schemeClr val="dk1"/>
                </a:solidFill>
                <a:latin typeface="Calibri"/>
                <a:ea typeface="Calibri"/>
                <a:cs typeface="Calibri"/>
                <a:sym typeface="Calibri"/>
              </a:rPr>
              <a:t> </a:t>
            </a:r>
            <a:r>
              <a:rPr b="1" lang="en" sz="3200">
                <a:solidFill>
                  <a:schemeClr val="dk1"/>
                </a:solidFill>
              </a:rPr>
              <a:t>Management</a:t>
            </a:r>
            <a:r>
              <a:rPr lang="en" sz="3200">
                <a:solidFill>
                  <a:schemeClr val="dk1"/>
                </a:solidFill>
                <a:latin typeface="Calibri"/>
                <a:ea typeface="Calibri"/>
                <a:cs typeface="Calibri"/>
                <a:sym typeface="Calibri"/>
              </a:rPr>
              <a:t>: AI will improve financial risk management through advanced predictive analytics and fraud detection.</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Customer</a:t>
            </a:r>
            <a:r>
              <a:rPr lang="en" sz="3200">
                <a:solidFill>
                  <a:schemeClr val="dk1"/>
                </a:solidFill>
                <a:latin typeface="Calibri"/>
                <a:ea typeface="Calibri"/>
                <a:cs typeface="Calibri"/>
                <a:sym typeface="Calibri"/>
              </a:rPr>
              <a:t> </a:t>
            </a:r>
            <a:r>
              <a:rPr b="1" lang="en" sz="3200">
                <a:solidFill>
                  <a:schemeClr val="dk1"/>
                </a:solidFill>
              </a:rPr>
              <a:t>Experience</a:t>
            </a:r>
            <a:r>
              <a:rPr lang="en" sz="3200">
                <a:solidFill>
                  <a:schemeClr val="dk1"/>
                </a:solidFill>
                <a:latin typeface="Calibri"/>
                <a:ea typeface="Calibri"/>
                <a:cs typeface="Calibri"/>
                <a:sym typeface="Calibri"/>
              </a:rPr>
              <a:t>: Personalized financial advice and automated customer service will enhance client interactions.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5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Education</a:t>
            </a:r>
            <a:endParaRPr u="sng"/>
          </a:p>
        </p:txBody>
      </p:sp>
      <p:sp>
        <p:nvSpPr>
          <p:cNvPr id="335" name="Google Shape;335;p59"/>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Adaptive</a:t>
            </a:r>
            <a:r>
              <a:rPr lang="en" sz="3200">
                <a:solidFill>
                  <a:schemeClr val="dk1"/>
                </a:solidFill>
                <a:latin typeface="Calibri"/>
                <a:ea typeface="Calibri"/>
                <a:cs typeface="Calibri"/>
                <a:sym typeface="Calibri"/>
              </a:rPr>
              <a:t> </a:t>
            </a:r>
            <a:r>
              <a:rPr b="1" lang="en" sz="3200">
                <a:solidFill>
                  <a:schemeClr val="dk1"/>
                </a:solidFill>
              </a:rPr>
              <a:t>Learning</a:t>
            </a:r>
            <a:r>
              <a:rPr lang="en" sz="3200">
                <a:solidFill>
                  <a:schemeClr val="dk1"/>
                </a:solidFill>
                <a:latin typeface="Calibri"/>
                <a:ea typeface="Calibri"/>
                <a:cs typeface="Calibri"/>
                <a:sym typeface="Calibri"/>
              </a:rPr>
              <a:t>: AI-powered platforms will tailor educational content to individual learning styles and paces, improving educational outcomes.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Administrative</a:t>
            </a:r>
            <a:r>
              <a:rPr lang="en" sz="3200">
                <a:solidFill>
                  <a:schemeClr val="dk1"/>
                </a:solidFill>
                <a:latin typeface="Calibri"/>
                <a:ea typeface="Calibri"/>
                <a:cs typeface="Calibri"/>
                <a:sym typeface="Calibri"/>
              </a:rPr>
              <a:t> </a:t>
            </a:r>
            <a:r>
              <a:rPr b="1" lang="en" sz="3200">
                <a:solidFill>
                  <a:schemeClr val="dk1"/>
                </a:solidFill>
              </a:rPr>
              <a:t>Efficiency</a:t>
            </a:r>
            <a:r>
              <a:rPr lang="en" sz="3200">
                <a:solidFill>
                  <a:schemeClr val="dk1"/>
                </a:solidFill>
                <a:latin typeface="Calibri"/>
                <a:ea typeface="Calibri"/>
                <a:cs typeface="Calibri"/>
                <a:sym typeface="Calibri"/>
              </a:rPr>
              <a:t>: AI will automate administrative tasks, allowing educators to focus more on teaching and student engagement.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9" name="Shape 339"/>
        <p:cNvGrpSpPr/>
        <p:nvPr/>
      </p:nvGrpSpPr>
      <p:grpSpPr>
        <a:xfrm>
          <a:off x="0" y="0"/>
          <a:ext cx="0" cy="0"/>
          <a:chOff x="0" y="0"/>
          <a:chExt cx="0" cy="0"/>
        </a:xfrm>
      </p:grpSpPr>
      <p:sp>
        <p:nvSpPr>
          <p:cNvPr id="340" name="Google Shape;340;p6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Manufacturing</a:t>
            </a:r>
            <a:endParaRPr u="sng"/>
          </a:p>
        </p:txBody>
      </p:sp>
      <p:sp>
        <p:nvSpPr>
          <p:cNvPr id="341" name="Google Shape;341;p60"/>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Smart</a:t>
            </a:r>
            <a:r>
              <a:rPr lang="en" sz="3200">
                <a:solidFill>
                  <a:schemeClr val="dk1"/>
                </a:solidFill>
                <a:latin typeface="Calibri"/>
                <a:ea typeface="Calibri"/>
                <a:cs typeface="Calibri"/>
                <a:sym typeface="Calibri"/>
              </a:rPr>
              <a:t> </a:t>
            </a:r>
            <a:r>
              <a:rPr b="1" lang="en" sz="3200">
                <a:solidFill>
                  <a:schemeClr val="dk1"/>
                </a:solidFill>
              </a:rPr>
              <a:t>Factories</a:t>
            </a:r>
            <a:r>
              <a:rPr lang="en" sz="3200">
                <a:solidFill>
                  <a:schemeClr val="dk1"/>
                </a:solidFill>
                <a:latin typeface="Calibri"/>
                <a:ea typeface="Calibri"/>
                <a:cs typeface="Calibri"/>
                <a:sym typeface="Calibri"/>
              </a:rPr>
              <a:t>: AI will optimize production processes, enhance quality control, and reduce downtime through predictive maintenance.</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Supply</a:t>
            </a:r>
            <a:r>
              <a:rPr lang="en" sz="3200">
                <a:solidFill>
                  <a:schemeClr val="dk1"/>
                </a:solidFill>
                <a:latin typeface="Calibri"/>
                <a:ea typeface="Calibri"/>
                <a:cs typeface="Calibri"/>
                <a:sym typeface="Calibri"/>
              </a:rPr>
              <a:t> </a:t>
            </a:r>
            <a:r>
              <a:rPr b="1" lang="en" sz="3200">
                <a:solidFill>
                  <a:schemeClr val="dk1"/>
                </a:solidFill>
              </a:rPr>
              <a:t>Chain</a:t>
            </a:r>
            <a:r>
              <a:rPr lang="en" sz="3200">
                <a:solidFill>
                  <a:schemeClr val="dk1"/>
                </a:solidFill>
                <a:latin typeface="Calibri"/>
                <a:ea typeface="Calibri"/>
                <a:cs typeface="Calibri"/>
                <a:sym typeface="Calibri"/>
              </a:rPr>
              <a:t> </a:t>
            </a:r>
            <a:r>
              <a:rPr b="1" lang="en" sz="3200">
                <a:solidFill>
                  <a:schemeClr val="dk1"/>
                </a:solidFill>
              </a:rPr>
              <a:t>Management</a:t>
            </a:r>
            <a:r>
              <a:rPr lang="en" sz="3200">
                <a:solidFill>
                  <a:schemeClr val="dk1"/>
                </a:solidFill>
                <a:latin typeface="Calibri"/>
                <a:ea typeface="Calibri"/>
                <a:cs typeface="Calibri"/>
                <a:sym typeface="Calibri"/>
              </a:rPr>
              <a:t>: AI will provide real-time insights and optimization across the supply chain, improving efficiency and reducing costs.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5" name="Shape 345"/>
        <p:cNvGrpSpPr/>
        <p:nvPr/>
      </p:nvGrpSpPr>
      <p:grpSpPr>
        <a:xfrm>
          <a:off x="0" y="0"/>
          <a:ext cx="0" cy="0"/>
          <a:chOff x="0" y="0"/>
          <a:chExt cx="0" cy="0"/>
        </a:xfrm>
      </p:grpSpPr>
      <p:sp>
        <p:nvSpPr>
          <p:cNvPr id="346" name="Google Shape;346;p6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Transportation</a:t>
            </a:r>
            <a:endParaRPr u="sng"/>
          </a:p>
        </p:txBody>
      </p:sp>
      <p:sp>
        <p:nvSpPr>
          <p:cNvPr id="347" name="Google Shape;347;p61"/>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b="1" lang="en" sz="3200">
                <a:solidFill>
                  <a:schemeClr val="dk1"/>
                </a:solidFill>
              </a:rPr>
              <a:t>Autonomous</a:t>
            </a:r>
            <a:r>
              <a:rPr lang="en" sz="3200">
                <a:solidFill>
                  <a:schemeClr val="dk1"/>
                </a:solidFill>
                <a:latin typeface="Calibri"/>
                <a:ea typeface="Calibri"/>
                <a:cs typeface="Calibri"/>
                <a:sym typeface="Calibri"/>
              </a:rPr>
              <a:t> </a:t>
            </a:r>
            <a:r>
              <a:rPr b="1" lang="en" sz="3200">
                <a:solidFill>
                  <a:schemeClr val="dk1"/>
                </a:solidFill>
              </a:rPr>
              <a:t>Vehicles</a:t>
            </a:r>
            <a:r>
              <a:rPr lang="en" sz="3200">
                <a:solidFill>
                  <a:schemeClr val="dk1"/>
                </a:solidFill>
                <a:latin typeface="Calibri"/>
                <a:ea typeface="Calibri"/>
                <a:cs typeface="Calibri"/>
                <a:sym typeface="Calibri"/>
              </a:rPr>
              <a:t>: The widespread adoption of self-driving cars, trucks, and drones will revolutionize logistics and personal transportation.</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Traffic</a:t>
            </a:r>
            <a:r>
              <a:rPr lang="en" sz="3200">
                <a:solidFill>
                  <a:schemeClr val="dk1"/>
                </a:solidFill>
                <a:latin typeface="Calibri"/>
                <a:ea typeface="Calibri"/>
                <a:cs typeface="Calibri"/>
                <a:sym typeface="Calibri"/>
              </a:rPr>
              <a:t> </a:t>
            </a:r>
            <a:r>
              <a:rPr b="1" lang="en" sz="3200">
                <a:solidFill>
                  <a:schemeClr val="dk1"/>
                </a:solidFill>
              </a:rPr>
              <a:t>Management</a:t>
            </a:r>
            <a:r>
              <a:rPr lang="en" sz="3200">
                <a:solidFill>
                  <a:schemeClr val="dk1"/>
                </a:solidFill>
                <a:latin typeface="Calibri"/>
                <a:ea typeface="Calibri"/>
                <a:cs typeface="Calibri"/>
                <a:sym typeface="Calibri"/>
              </a:rPr>
              <a:t>: AI will manage traffic flow in smart cities, reducing congestion and emissions.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1" name="Shape 351"/>
        <p:cNvGrpSpPr/>
        <p:nvPr/>
      </p:nvGrpSpPr>
      <p:grpSpPr>
        <a:xfrm>
          <a:off x="0" y="0"/>
          <a:ext cx="0" cy="0"/>
          <a:chOff x="0" y="0"/>
          <a:chExt cx="0" cy="0"/>
        </a:xfrm>
      </p:grpSpPr>
      <p:sp>
        <p:nvSpPr>
          <p:cNvPr id="352" name="Google Shape;352;p6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Speculations and Predictions about AI’s Future Capabilities</a:t>
            </a:r>
            <a:endParaRPr u="sng"/>
          </a:p>
        </p:txBody>
      </p:sp>
      <p:sp>
        <p:nvSpPr>
          <p:cNvPr id="353" name="Google Shape;353;p62"/>
          <p:cNvSpPr txBox="1"/>
          <p:nvPr>
            <p:ph idx="1" type="body"/>
          </p:nvPr>
        </p:nvSpPr>
        <p:spPr>
          <a:xfrm>
            <a:off x="407500" y="1200300"/>
            <a:ext cx="8229600" cy="3943200"/>
          </a:xfrm>
          <a:prstGeom prst="rect">
            <a:avLst/>
          </a:prstGeom>
          <a:noFill/>
          <a:ln>
            <a:noFill/>
          </a:ln>
        </p:spPr>
        <p:txBody>
          <a:bodyPr anchorCtr="0" anchor="t" bIns="45700" lIns="91425" spcFirstLastPara="1" rIns="91425" wrap="square" tIns="45700">
            <a:normAutofit/>
          </a:bodyPr>
          <a:lstStyle/>
          <a:p>
            <a:pPr indent="0" lvl="0" marL="342900" rtl="0" algn="l">
              <a:spcBef>
                <a:spcPts val="0"/>
              </a:spcBef>
              <a:spcAft>
                <a:spcPts val="0"/>
              </a:spcAft>
              <a:buNone/>
            </a:pPr>
            <a:r>
              <a:t/>
            </a:r>
            <a:endParaRPr/>
          </a:p>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Human-AI Collaboration</a:t>
            </a:r>
            <a:endParaRPr sz="3200">
              <a:solidFill>
                <a:schemeClr val="dk1"/>
              </a:solidFill>
              <a:latin typeface="Calibri"/>
              <a:ea typeface="Calibri"/>
              <a:cs typeface="Calibri"/>
              <a:sym typeface="Calibri"/>
            </a:endParaRPr>
          </a:p>
          <a:p>
            <a:pPr indent="0" lvl="0" marL="342900" rtl="0" algn="l">
              <a:spcBef>
                <a:spcPts val="0"/>
              </a:spcBef>
              <a:spcAft>
                <a:spcPts val="0"/>
              </a:spcAft>
              <a:buNone/>
            </a:pPr>
            <a:r>
              <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AI in Creativity</a:t>
            </a:r>
            <a:endParaRPr/>
          </a:p>
          <a:p>
            <a:pPr indent="0" lvl="0" marL="342900" rtl="0" algn="l">
              <a:spcBef>
                <a:spcPts val="640"/>
              </a:spcBef>
              <a:spcAft>
                <a:spcPts val="0"/>
              </a:spcAft>
              <a:buNone/>
            </a:pPr>
            <a:r>
              <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Global Challenges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7" name="Shape 357"/>
        <p:cNvGrpSpPr/>
        <p:nvPr/>
      </p:nvGrpSpPr>
      <p:grpSpPr>
        <a:xfrm>
          <a:off x="0" y="0"/>
          <a:ext cx="0" cy="0"/>
          <a:chOff x="0" y="0"/>
          <a:chExt cx="0" cy="0"/>
        </a:xfrm>
      </p:grpSpPr>
      <p:sp>
        <p:nvSpPr>
          <p:cNvPr id="358" name="Google Shape;358;p6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Human-AI Collaboration</a:t>
            </a:r>
            <a:endParaRPr u="sng"/>
          </a:p>
        </p:txBody>
      </p:sp>
      <p:sp>
        <p:nvSpPr>
          <p:cNvPr id="359" name="Google Shape;359;p63"/>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 sz="3200">
                <a:solidFill>
                  <a:schemeClr val="dk1"/>
                </a:solidFill>
              </a:rPr>
              <a:t>Enhanced</a:t>
            </a:r>
            <a:r>
              <a:rPr lang="en" sz="3200">
                <a:solidFill>
                  <a:schemeClr val="dk1"/>
                </a:solidFill>
                <a:latin typeface="Calibri"/>
                <a:ea typeface="Calibri"/>
                <a:cs typeface="Calibri"/>
                <a:sym typeface="Calibri"/>
              </a:rPr>
              <a:t> </a:t>
            </a:r>
            <a:r>
              <a:rPr b="1" lang="en" sz="3200">
                <a:solidFill>
                  <a:schemeClr val="dk1"/>
                </a:solidFill>
              </a:rPr>
              <a:t>Productivity</a:t>
            </a:r>
            <a:r>
              <a:rPr lang="en" sz="3200">
                <a:solidFill>
                  <a:schemeClr val="dk1"/>
                </a:solidFill>
                <a:latin typeface="Calibri"/>
                <a:ea typeface="Calibri"/>
                <a:cs typeface="Calibri"/>
                <a:sym typeface="Calibri"/>
              </a:rPr>
              <a:t>: AI will augment human capabilities, allowing us to focus on more complex and creative tasks.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New</a:t>
            </a:r>
            <a:r>
              <a:rPr lang="en" sz="3200">
                <a:solidFill>
                  <a:schemeClr val="dk1"/>
                </a:solidFill>
                <a:latin typeface="Calibri"/>
                <a:ea typeface="Calibri"/>
                <a:cs typeface="Calibri"/>
                <a:sym typeface="Calibri"/>
              </a:rPr>
              <a:t> </a:t>
            </a:r>
            <a:r>
              <a:rPr b="1" lang="en" sz="3200">
                <a:solidFill>
                  <a:schemeClr val="dk1"/>
                </a:solidFill>
              </a:rPr>
              <a:t>Job</a:t>
            </a:r>
            <a:r>
              <a:rPr lang="en" sz="3200">
                <a:solidFill>
                  <a:schemeClr val="dk1"/>
                </a:solidFill>
                <a:latin typeface="Calibri"/>
                <a:ea typeface="Calibri"/>
                <a:cs typeface="Calibri"/>
                <a:sym typeface="Calibri"/>
              </a:rPr>
              <a:t> </a:t>
            </a:r>
            <a:r>
              <a:rPr b="1" lang="en" sz="3200">
                <a:solidFill>
                  <a:schemeClr val="dk1"/>
                </a:solidFill>
              </a:rPr>
              <a:t>Roles</a:t>
            </a:r>
            <a:r>
              <a:rPr lang="en" sz="3200">
                <a:solidFill>
                  <a:schemeClr val="dk1"/>
                </a:solidFill>
                <a:latin typeface="Calibri"/>
                <a:ea typeface="Calibri"/>
                <a:cs typeface="Calibri"/>
                <a:sym typeface="Calibri"/>
              </a:rPr>
              <a:t>: The rise of AI will create new job opportunities in AI management, ethics, and collaboration.</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3" name="Shape 363"/>
        <p:cNvGrpSpPr/>
        <p:nvPr/>
      </p:nvGrpSpPr>
      <p:grpSpPr>
        <a:xfrm>
          <a:off x="0" y="0"/>
          <a:ext cx="0" cy="0"/>
          <a:chOff x="0" y="0"/>
          <a:chExt cx="0" cy="0"/>
        </a:xfrm>
      </p:grpSpPr>
      <p:sp>
        <p:nvSpPr>
          <p:cNvPr id="364" name="Google Shape;364;p6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Creativity</a:t>
            </a:r>
            <a:endParaRPr u="sng"/>
          </a:p>
        </p:txBody>
      </p:sp>
      <p:sp>
        <p:nvSpPr>
          <p:cNvPr id="365" name="Google Shape;365;p6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 sz="3200">
                <a:solidFill>
                  <a:schemeClr val="dk1"/>
                </a:solidFill>
              </a:rPr>
              <a:t>Art</a:t>
            </a:r>
            <a:r>
              <a:rPr lang="en" sz="3200">
                <a:solidFill>
                  <a:schemeClr val="dk1"/>
                </a:solidFill>
                <a:latin typeface="Calibri"/>
                <a:ea typeface="Calibri"/>
                <a:cs typeface="Calibri"/>
                <a:sym typeface="Calibri"/>
              </a:rPr>
              <a:t> </a:t>
            </a:r>
            <a:r>
              <a:rPr b="1" lang="en" sz="3200">
                <a:solidFill>
                  <a:schemeClr val="dk1"/>
                </a:solidFill>
              </a:rPr>
              <a:t>and</a:t>
            </a:r>
            <a:r>
              <a:rPr lang="en" sz="3200">
                <a:solidFill>
                  <a:schemeClr val="dk1"/>
                </a:solidFill>
                <a:latin typeface="Calibri"/>
                <a:ea typeface="Calibri"/>
                <a:cs typeface="Calibri"/>
                <a:sym typeface="Calibri"/>
              </a:rPr>
              <a:t> </a:t>
            </a:r>
            <a:r>
              <a:rPr b="1" lang="en" sz="3200">
                <a:solidFill>
                  <a:schemeClr val="dk1"/>
                </a:solidFill>
              </a:rPr>
              <a:t>Music</a:t>
            </a:r>
            <a:r>
              <a:rPr lang="en" sz="3200">
                <a:solidFill>
                  <a:schemeClr val="dk1"/>
                </a:solidFill>
                <a:latin typeface="Calibri"/>
                <a:ea typeface="Calibri"/>
                <a:cs typeface="Calibri"/>
                <a:sym typeface="Calibri"/>
              </a:rPr>
              <a:t>: AI will assist in creating new forms of art, music, and literature, pushing the boundaries of human creativity.</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Content Creation</a:t>
            </a:r>
            <a:r>
              <a:rPr lang="en" sz="3200">
                <a:solidFill>
                  <a:schemeClr val="dk1"/>
                </a:solidFill>
                <a:latin typeface="Calibri"/>
                <a:ea typeface="Calibri"/>
                <a:cs typeface="Calibri"/>
                <a:sym typeface="Calibri"/>
              </a:rPr>
              <a:t>: Automated content generation will become more sophisticated, providing high-quality content at scale.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3" name="Shape 153"/>
        <p:cNvGrpSpPr/>
        <p:nvPr/>
      </p:nvGrpSpPr>
      <p:grpSpPr>
        <a:xfrm>
          <a:off x="0" y="0"/>
          <a:ext cx="0" cy="0"/>
          <a:chOff x="0" y="0"/>
          <a:chExt cx="0" cy="0"/>
        </a:xfrm>
      </p:grpSpPr>
      <p:sp>
        <p:nvSpPr>
          <p:cNvPr id="154" name="Google Shape;154;p2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Early Beginnings and Milestones</a:t>
            </a:r>
            <a:endParaRPr u="sng"/>
          </a:p>
        </p:txBody>
      </p:sp>
      <p:sp>
        <p:nvSpPr>
          <p:cNvPr id="155" name="Google Shape;155;p29"/>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1200"/>
              </a:spcAft>
              <a:buClr>
                <a:schemeClr val="dk1"/>
              </a:buClr>
              <a:buSzPts val="3200"/>
              <a:buChar char="●"/>
            </a:pPr>
            <a:r>
              <a:rPr lang="en" sz="3200">
                <a:solidFill>
                  <a:schemeClr val="dk1"/>
                </a:solidFill>
                <a:latin typeface="Calibri"/>
                <a:ea typeface="Calibri"/>
                <a:cs typeface="Calibri"/>
                <a:sym typeface="Calibri"/>
              </a:rPr>
              <a:t>The concept of artificial intelligence has its roots in ancient history where myths and stories often featured intelligent robots and automatons. However, the formal foundation of AI as a scientific discipline began in the mid-20th century.</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9" name="Shape 369"/>
        <p:cNvGrpSpPr/>
        <p:nvPr/>
      </p:nvGrpSpPr>
      <p:grpSpPr>
        <a:xfrm>
          <a:off x="0" y="0"/>
          <a:ext cx="0" cy="0"/>
          <a:chOff x="0" y="0"/>
          <a:chExt cx="0" cy="0"/>
        </a:xfrm>
      </p:grpSpPr>
      <p:sp>
        <p:nvSpPr>
          <p:cNvPr id="370" name="Google Shape;370;p6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Global Challenges</a:t>
            </a:r>
            <a:endParaRPr u="sng"/>
          </a:p>
        </p:txBody>
      </p:sp>
      <p:sp>
        <p:nvSpPr>
          <p:cNvPr id="371" name="Google Shape;371;p65"/>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b="1" lang="en" sz="3200">
                <a:solidFill>
                  <a:schemeClr val="dk1"/>
                </a:solidFill>
              </a:rPr>
              <a:t>Climate Change</a:t>
            </a:r>
            <a:r>
              <a:rPr lang="en" sz="3200">
                <a:solidFill>
                  <a:schemeClr val="dk1"/>
                </a:solidFill>
                <a:latin typeface="Calibri"/>
                <a:ea typeface="Calibri"/>
                <a:cs typeface="Calibri"/>
                <a:sym typeface="Calibri"/>
              </a:rPr>
              <a:t>: AI will play a critical role in modeling climate patterns, optimizing resource use, and developing sustainable technologies.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Global Health</a:t>
            </a:r>
            <a:r>
              <a:rPr lang="en" sz="3200">
                <a:solidFill>
                  <a:schemeClr val="dk1"/>
                </a:solidFill>
                <a:latin typeface="Calibri"/>
                <a:ea typeface="Calibri"/>
                <a:cs typeface="Calibri"/>
                <a:sym typeface="Calibri"/>
              </a:rPr>
              <a:t>: AI will aid in eradicating diseases, improving public health strategies, and managing global health crises.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5" name="Shape 375"/>
        <p:cNvGrpSpPr/>
        <p:nvPr/>
      </p:nvGrpSpPr>
      <p:grpSpPr>
        <a:xfrm>
          <a:off x="0" y="0"/>
          <a:ext cx="0" cy="0"/>
          <a:chOff x="0" y="0"/>
          <a:chExt cx="0" cy="0"/>
        </a:xfrm>
      </p:grpSpPr>
      <p:sp>
        <p:nvSpPr>
          <p:cNvPr id="376" name="Google Shape;376;p66"/>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Applications of AI</a:t>
            </a:r>
            <a:endParaRPr u="sng"/>
          </a:p>
        </p:txBody>
      </p:sp>
      <p:sp>
        <p:nvSpPr>
          <p:cNvPr id="377" name="Google Shape;377;p66"/>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Transforming Industries with Artificial Intelligence</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1" name="Shape 381"/>
        <p:cNvGrpSpPr/>
        <p:nvPr/>
      </p:nvGrpSpPr>
      <p:grpSpPr>
        <a:xfrm>
          <a:off x="0" y="0"/>
          <a:ext cx="0" cy="0"/>
          <a:chOff x="0" y="0"/>
          <a:chExt cx="0" cy="0"/>
        </a:xfrm>
      </p:grpSpPr>
      <p:sp>
        <p:nvSpPr>
          <p:cNvPr id="382" name="Google Shape;382;p6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Healthcare</a:t>
            </a:r>
            <a:endParaRPr u="sng"/>
          </a:p>
        </p:txBody>
      </p:sp>
      <p:sp>
        <p:nvSpPr>
          <p:cNvPr id="383" name="Google Shape;383;p67"/>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Diagnostics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Personalized Medicine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Predictive Analytics</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7" name="Shape 387"/>
        <p:cNvGrpSpPr/>
        <p:nvPr/>
      </p:nvGrpSpPr>
      <p:grpSpPr>
        <a:xfrm>
          <a:off x="0" y="0"/>
          <a:ext cx="0" cy="0"/>
          <a:chOff x="0" y="0"/>
          <a:chExt cx="0" cy="0"/>
        </a:xfrm>
      </p:grpSpPr>
      <p:sp>
        <p:nvSpPr>
          <p:cNvPr id="388" name="Google Shape;388;p6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Diagnostics</a:t>
            </a:r>
            <a:endParaRPr u="sng"/>
          </a:p>
        </p:txBody>
      </p:sp>
      <p:sp>
        <p:nvSpPr>
          <p:cNvPr id="389" name="Google Shape;389;p6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Medical Imaging</a:t>
            </a:r>
            <a:r>
              <a:rPr lang="en" sz="3200">
                <a:solidFill>
                  <a:schemeClr val="dk1"/>
                </a:solidFill>
                <a:latin typeface="Calibri"/>
                <a:ea typeface="Calibri"/>
                <a:cs typeface="Calibri"/>
                <a:sym typeface="Calibri"/>
              </a:rPr>
              <a:t>: AI algorithms analyze medical images (e.g., X-rays, MRIs, CT scans) to detect diseases such as cancer, fractures, and other abnormalities. AI systems can identify patterns and anomalies with high accuracy, often exceeding human capabilities.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Google's DeepMind has developed AI models that can diagnose over 50 eye diseases by analyzing retinal scans.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3" name="Shape 393"/>
        <p:cNvGrpSpPr/>
        <p:nvPr/>
      </p:nvGrpSpPr>
      <p:grpSpPr>
        <a:xfrm>
          <a:off x="0" y="0"/>
          <a:ext cx="0" cy="0"/>
          <a:chOff x="0" y="0"/>
          <a:chExt cx="0" cy="0"/>
        </a:xfrm>
      </p:grpSpPr>
      <p:sp>
        <p:nvSpPr>
          <p:cNvPr id="394" name="Google Shape;394;p6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Personalized Medicine</a:t>
            </a:r>
            <a:endParaRPr u="sng"/>
          </a:p>
        </p:txBody>
      </p:sp>
      <p:sp>
        <p:nvSpPr>
          <p:cNvPr id="395" name="Google Shape;395;p69"/>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Tailored Treatments:</a:t>
            </a:r>
            <a:r>
              <a:rPr lang="en" sz="3200">
                <a:solidFill>
                  <a:schemeClr val="dk1"/>
                </a:solidFill>
                <a:latin typeface="Calibri"/>
                <a:ea typeface="Calibri"/>
                <a:cs typeface="Calibri"/>
                <a:sym typeface="Calibri"/>
              </a:rPr>
              <a:t> AI helps in creating personalized treatment plans based on an individual’s genetic makeup, medical history, and lifestyle. This approach improves treatment efficacy and reduces adverse effects.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 </a:t>
            </a:r>
            <a:r>
              <a:rPr lang="en" sz="3200">
                <a:solidFill>
                  <a:schemeClr val="dk1"/>
                </a:solidFill>
                <a:latin typeface="Calibri"/>
                <a:ea typeface="Calibri"/>
                <a:cs typeface="Calibri"/>
                <a:sym typeface="Calibri"/>
              </a:rPr>
              <a:t>IBM Watson for Oncology assists doctors in designing personalized cancer treatment plans by analyzing a vast amount of medical literature and patient data.</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9" name="Shape 399"/>
        <p:cNvGrpSpPr/>
        <p:nvPr/>
      </p:nvGrpSpPr>
      <p:grpSpPr>
        <a:xfrm>
          <a:off x="0" y="0"/>
          <a:ext cx="0" cy="0"/>
          <a:chOff x="0" y="0"/>
          <a:chExt cx="0" cy="0"/>
        </a:xfrm>
      </p:grpSpPr>
      <p:sp>
        <p:nvSpPr>
          <p:cNvPr id="400" name="Google Shape;400;p7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Predictive Analytics</a:t>
            </a:r>
            <a:endParaRPr u="sng"/>
          </a:p>
        </p:txBody>
      </p:sp>
      <p:sp>
        <p:nvSpPr>
          <p:cNvPr id="401" name="Google Shape;401;p70"/>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a:bodyPr>
          <a:lstStyle/>
          <a:p>
            <a:pPr indent="-327660" lvl="0" marL="342900" rtl="0" algn="l">
              <a:spcBef>
                <a:spcPts val="0"/>
              </a:spcBef>
              <a:spcAft>
                <a:spcPts val="0"/>
              </a:spcAft>
              <a:buClr>
                <a:schemeClr val="dk1"/>
              </a:buClr>
              <a:buSzPct val="100000"/>
              <a:buChar char="•"/>
            </a:pPr>
            <a:r>
              <a:rPr b="1" lang="en" sz="3200">
                <a:solidFill>
                  <a:schemeClr val="dk1"/>
                </a:solidFill>
              </a:rPr>
              <a:t>Disease</a:t>
            </a:r>
            <a:r>
              <a:rPr lang="en" sz="3200">
                <a:solidFill>
                  <a:schemeClr val="dk1"/>
                </a:solidFill>
                <a:latin typeface="Calibri"/>
                <a:ea typeface="Calibri"/>
                <a:cs typeface="Calibri"/>
                <a:sym typeface="Calibri"/>
              </a:rPr>
              <a:t> </a:t>
            </a:r>
            <a:r>
              <a:rPr b="1" lang="en" sz="3200">
                <a:solidFill>
                  <a:schemeClr val="dk1"/>
                </a:solidFill>
              </a:rPr>
              <a:t>Outbreaks</a:t>
            </a:r>
            <a:r>
              <a:rPr lang="en" sz="3200">
                <a:solidFill>
                  <a:schemeClr val="dk1"/>
                </a:solidFill>
                <a:latin typeface="Calibri"/>
                <a:ea typeface="Calibri"/>
                <a:cs typeface="Calibri"/>
                <a:sym typeface="Calibri"/>
              </a:rPr>
              <a:t>: AI models can predict the likelihood of disease outbreaks by analyzing data from various sources such as social media, healthcare records, and environmental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BlueDot, an AI-based platform, detected the outbreak of COVID-19 before it was officially reported by analyzing global airline ticketing data.</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05" name="Shape 405"/>
        <p:cNvGrpSpPr/>
        <p:nvPr/>
      </p:nvGrpSpPr>
      <p:grpSpPr>
        <a:xfrm>
          <a:off x="0" y="0"/>
          <a:ext cx="0" cy="0"/>
          <a:chOff x="0" y="0"/>
          <a:chExt cx="0" cy="0"/>
        </a:xfrm>
      </p:grpSpPr>
      <p:sp>
        <p:nvSpPr>
          <p:cNvPr id="406" name="Google Shape;406;p7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Finance</a:t>
            </a:r>
            <a:endParaRPr u="sng"/>
          </a:p>
        </p:txBody>
      </p:sp>
      <p:sp>
        <p:nvSpPr>
          <p:cNvPr id="407" name="Google Shape;407;p71"/>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Fraud Detection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Algorithmic Trading</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Risk Management</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1" name="Shape 411"/>
        <p:cNvGrpSpPr/>
        <p:nvPr/>
      </p:nvGrpSpPr>
      <p:grpSpPr>
        <a:xfrm>
          <a:off x="0" y="0"/>
          <a:ext cx="0" cy="0"/>
          <a:chOff x="0" y="0"/>
          <a:chExt cx="0" cy="0"/>
        </a:xfrm>
      </p:grpSpPr>
      <p:sp>
        <p:nvSpPr>
          <p:cNvPr id="412" name="Google Shape;412;p7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Fraud Detection</a:t>
            </a:r>
            <a:endParaRPr u="sng"/>
          </a:p>
        </p:txBody>
      </p:sp>
      <p:sp>
        <p:nvSpPr>
          <p:cNvPr id="413" name="Google Shape;413;p7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Anomaly</a:t>
            </a:r>
            <a:r>
              <a:rPr lang="en" sz="3200">
                <a:solidFill>
                  <a:schemeClr val="dk1"/>
                </a:solidFill>
                <a:latin typeface="Calibri"/>
                <a:ea typeface="Calibri"/>
                <a:cs typeface="Calibri"/>
                <a:sym typeface="Calibri"/>
              </a:rPr>
              <a:t> </a:t>
            </a:r>
            <a:r>
              <a:rPr b="1" lang="en" sz="3200">
                <a:solidFill>
                  <a:schemeClr val="dk1"/>
                </a:solidFill>
              </a:rPr>
              <a:t>Detection</a:t>
            </a:r>
            <a:r>
              <a:rPr lang="en" sz="3200">
                <a:solidFill>
                  <a:schemeClr val="dk1"/>
                </a:solidFill>
                <a:latin typeface="Calibri"/>
                <a:ea typeface="Calibri"/>
                <a:cs typeface="Calibri"/>
                <a:sym typeface="Calibri"/>
              </a:rPr>
              <a:t>: AI systems analyze transaction patterns to identify unusual activities that may indicate fraud. These systems can adapt to new types of fraud by continuously learning from new data.</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PayPal uses AI to monitor and detect fraudulent transactions, protecting users from unauthorized activities.</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7" name="Shape 417"/>
        <p:cNvGrpSpPr/>
        <p:nvPr/>
      </p:nvGrpSpPr>
      <p:grpSpPr>
        <a:xfrm>
          <a:off x="0" y="0"/>
          <a:ext cx="0" cy="0"/>
          <a:chOff x="0" y="0"/>
          <a:chExt cx="0" cy="0"/>
        </a:xfrm>
      </p:grpSpPr>
      <p:sp>
        <p:nvSpPr>
          <p:cNvPr id="418" name="Google Shape;418;p7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Algorithmic Trading</a:t>
            </a:r>
            <a:endParaRPr u="sng"/>
          </a:p>
        </p:txBody>
      </p:sp>
      <p:sp>
        <p:nvSpPr>
          <p:cNvPr id="419" name="Google Shape;419;p73"/>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High</a:t>
            </a:r>
            <a:r>
              <a:rPr lang="en" sz="3200">
                <a:solidFill>
                  <a:schemeClr val="dk1"/>
                </a:solidFill>
                <a:latin typeface="Calibri"/>
                <a:ea typeface="Calibri"/>
                <a:cs typeface="Calibri"/>
                <a:sym typeface="Calibri"/>
              </a:rPr>
              <a:t>-</a:t>
            </a:r>
            <a:r>
              <a:rPr b="1" lang="en" sz="3200">
                <a:solidFill>
                  <a:schemeClr val="dk1"/>
                </a:solidFill>
              </a:rPr>
              <a:t>Frequency</a:t>
            </a:r>
            <a:r>
              <a:rPr lang="en" sz="3200">
                <a:solidFill>
                  <a:schemeClr val="dk1"/>
                </a:solidFill>
                <a:latin typeface="Calibri"/>
                <a:ea typeface="Calibri"/>
                <a:cs typeface="Calibri"/>
                <a:sym typeface="Calibri"/>
              </a:rPr>
              <a:t> </a:t>
            </a:r>
            <a:r>
              <a:rPr b="1" lang="en" sz="3200">
                <a:solidFill>
                  <a:schemeClr val="dk1"/>
                </a:solidFill>
              </a:rPr>
              <a:t>Trading</a:t>
            </a:r>
            <a:r>
              <a:rPr lang="en" sz="3200">
                <a:solidFill>
                  <a:schemeClr val="dk1"/>
                </a:solidFill>
                <a:latin typeface="Calibri"/>
                <a:ea typeface="Calibri"/>
                <a:cs typeface="Calibri"/>
                <a:sym typeface="Calibri"/>
              </a:rPr>
              <a:t>: AI algorithms analyze market data and execute trades at high speeds and volumes, taking advantage of market inefficiencies and trends.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Renaissance Technologies, a hedge fund, uses AI and quantitative models to inform its trading strategies, achieving high returns.</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23" name="Shape 423"/>
        <p:cNvGrpSpPr/>
        <p:nvPr/>
      </p:nvGrpSpPr>
      <p:grpSpPr>
        <a:xfrm>
          <a:off x="0" y="0"/>
          <a:ext cx="0" cy="0"/>
          <a:chOff x="0" y="0"/>
          <a:chExt cx="0" cy="0"/>
        </a:xfrm>
      </p:grpSpPr>
      <p:sp>
        <p:nvSpPr>
          <p:cNvPr id="424" name="Google Shape;424;p7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Risk Management</a:t>
            </a:r>
            <a:endParaRPr u="sng"/>
          </a:p>
        </p:txBody>
      </p:sp>
      <p:sp>
        <p:nvSpPr>
          <p:cNvPr id="425" name="Google Shape;425;p7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Credit Scoring</a:t>
            </a:r>
            <a:r>
              <a:rPr lang="en" sz="3200">
                <a:solidFill>
                  <a:schemeClr val="dk1"/>
                </a:solidFill>
                <a:latin typeface="Calibri"/>
                <a:ea typeface="Calibri"/>
                <a:cs typeface="Calibri"/>
                <a:sym typeface="Calibri"/>
              </a:rPr>
              <a:t>: AI models assess the creditworthiness of individuals and businesses by analyzing financial histories, transaction data, and other relevant factors.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ZestFinance uses AI to evaluate credit risk, enabling lenders to make more informed decisions and offer loans to underserved populations.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3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1950s: The Birth of AI</a:t>
            </a:r>
            <a:endParaRPr u="sng"/>
          </a:p>
        </p:txBody>
      </p:sp>
      <p:sp>
        <p:nvSpPr>
          <p:cNvPr id="161" name="Google Shape;161;p30"/>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fontScale="62500"/>
          </a:bodyPr>
          <a:lstStyle/>
          <a:p>
            <a:pPr indent="-26670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1950:</a:t>
            </a:r>
            <a:r>
              <a:rPr lang="en" sz="3200">
                <a:solidFill>
                  <a:schemeClr val="dk1"/>
                </a:solidFill>
                <a:latin typeface="Calibri"/>
                <a:ea typeface="Calibri"/>
                <a:cs typeface="Calibri"/>
                <a:sym typeface="Calibri"/>
              </a:rPr>
              <a:t> Alan Turing, a British mathematician, published a seminal paper titled 'Computing Machinery and Intelligence' which introduced the concept of the Turing Test to determine if a machine could exhibit intelligent behavior indistinguishable from that of a human.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6670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1956:</a:t>
            </a:r>
            <a:r>
              <a:rPr lang="en" sz="3200">
                <a:solidFill>
                  <a:schemeClr val="dk1"/>
                </a:solidFill>
                <a:latin typeface="Calibri"/>
                <a:ea typeface="Calibri"/>
                <a:cs typeface="Calibri"/>
                <a:sym typeface="Calibri"/>
              </a:rPr>
              <a:t> The term 'Artificial Intelligence' was officially coined at the Dartmouth Conference organized by John McCarthy, Marvin Minsky, Nathaniel Rochester, and Claude Shannon. This event is considered the birth of AI as a distinct field of research.</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29" name="Shape 429"/>
        <p:cNvGrpSpPr/>
        <p:nvPr/>
      </p:nvGrpSpPr>
      <p:grpSpPr>
        <a:xfrm>
          <a:off x="0" y="0"/>
          <a:ext cx="0" cy="0"/>
          <a:chOff x="0" y="0"/>
          <a:chExt cx="0" cy="0"/>
        </a:xfrm>
      </p:grpSpPr>
      <p:sp>
        <p:nvSpPr>
          <p:cNvPr id="430" name="Google Shape;430;p7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Retail</a:t>
            </a:r>
            <a:endParaRPr u="sng"/>
          </a:p>
        </p:txBody>
      </p:sp>
      <p:sp>
        <p:nvSpPr>
          <p:cNvPr id="431" name="Google Shape;431;p75"/>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Customer Service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Personalized Recommendations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Inventory Management</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5" name="Shape 435"/>
        <p:cNvGrpSpPr/>
        <p:nvPr/>
      </p:nvGrpSpPr>
      <p:grpSpPr>
        <a:xfrm>
          <a:off x="0" y="0"/>
          <a:ext cx="0" cy="0"/>
          <a:chOff x="0" y="0"/>
          <a:chExt cx="0" cy="0"/>
        </a:xfrm>
      </p:grpSpPr>
      <p:sp>
        <p:nvSpPr>
          <p:cNvPr id="436" name="Google Shape;436;p7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Customer Service</a:t>
            </a:r>
            <a:endParaRPr u="sng"/>
          </a:p>
        </p:txBody>
      </p:sp>
      <p:sp>
        <p:nvSpPr>
          <p:cNvPr id="437" name="Google Shape;437;p76"/>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Chatbots and Virtual Assistants</a:t>
            </a:r>
            <a:r>
              <a:rPr lang="en" sz="3200">
                <a:solidFill>
                  <a:schemeClr val="dk1"/>
                </a:solidFill>
                <a:latin typeface="Calibri"/>
                <a:ea typeface="Calibri"/>
                <a:cs typeface="Calibri"/>
                <a:sym typeface="Calibri"/>
              </a:rPr>
              <a:t>: AI-powered chatbots provide instant support to customers by answering queries, processing orders, and resolving issues. These systems improve customer satisfaction and reduce the workload on human agents.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H&amp;M uses a chatbot on its website to help customers find products, check order status, and answer frequently asked questions.</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41" name="Shape 441"/>
        <p:cNvGrpSpPr/>
        <p:nvPr/>
      </p:nvGrpSpPr>
      <p:grpSpPr>
        <a:xfrm>
          <a:off x="0" y="0"/>
          <a:ext cx="0" cy="0"/>
          <a:chOff x="0" y="0"/>
          <a:chExt cx="0" cy="0"/>
        </a:xfrm>
      </p:grpSpPr>
      <p:sp>
        <p:nvSpPr>
          <p:cNvPr id="442" name="Google Shape;442;p7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Personalized Recommendations</a:t>
            </a:r>
            <a:endParaRPr u="sng"/>
          </a:p>
        </p:txBody>
      </p:sp>
      <p:sp>
        <p:nvSpPr>
          <p:cNvPr id="443" name="Google Shape;443;p77"/>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Product Suggestions:</a:t>
            </a:r>
            <a:r>
              <a:rPr lang="en" sz="3200">
                <a:solidFill>
                  <a:schemeClr val="dk1"/>
                </a:solidFill>
                <a:latin typeface="Calibri"/>
                <a:ea typeface="Calibri"/>
                <a:cs typeface="Calibri"/>
                <a:sym typeface="Calibri"/>
              </a:rPr>
              <a:t> AI analyzes customer behavior, preferences, and purchase history to recommend products tailored to individual tastes. This increases sales and enhances the shopping experience.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Amazon’s recommendation engine suggests products based on what customers have previously bought, viewed, or added to their wishlists.</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47" name="Shape 447"/>
        <p:cNvGrpSpPr/>
        <p:nvPr/>
      </p:nvGrpSpPr>
      <p:grpSpPr>
        <a:xfrm>
          <a:off x="0" y="0"/>
          <a:ext cx="0" cy="0"/>
          <a:chOff x="0" y="0"/>
          <a:chExt cx="0" cy="0"/>
        </a:xfrm>
      </p:grpSpPr>
      <p:sp>
        <p:nvSpPr>
          <p:cNvPr id="448" name="Google Shape;448;p7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Inventory Management</a:t>
            </a:r>
            <a:endParaRPr u="sng"/>
          </a:p>
        </p:txBody>
      </p:sp>
      <p:sp>
        <p:nvSpPr>
          <p:cNvPr id="449" name="Google Shape;449;p7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Demand Forecasting:</a:t>
            </a:r>
            <a:r>
              <a:rPr lang="en" sz="3200">
                <a:solidFill>
                  <a:schemeClr val="dk1"/>
                </a:solidFill>
                <a:latin typeface="Calibri"/>
                <a:ea typeface="Calibri"/>
                <a:cs typeface="Calibri"/>
                <a:sym typeface="Calibri"/>
              </a:rPr>
              <a:t> AI models predict future product demand based on historical sales data, market trends, and external factors. This helps retailers optimize inventory levels, reduce waste, and ensure product availability.</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Walmart uses AI to forecast demand for products and manage its supply chain efficiently, ensuring shelves are stocked with the right products.</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53" name="Shape 453"/>
        <p:cNvGrpSpPr/>
        <p:nvPr/>
      </p:nvGrpSpPr>
      <p:grpSpPr>
        <a:xfrm>
          <a:off x="0" y="0"/>
          <a:ext cx="0" cy="0"/>
          <a:chOff x="0" y="0"/>
          <a:chExt cx="0" cy="0"/>
        </a:xfrm>
      </p:grpSpPr>
      <p:sp>
        <p:nvSpPr>
          <p:cNvPr id="454" name="Google Shape;454;p7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Transportation</a:t>
            </a:r>
            <a:endParaRPr u="sng"/>
          </a:p>
        </p:txBody>
      </p:sp>
      <p:sp>
        <p:nvSpPr>
          <p:cNvPr id="455" name="Google Shape;455;p79"/>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Autonomous Vehicles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Logistics Optimization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Predictive Maintenance</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59" name="Shape 459"/>
        <p:cNvGrpSpPr/>
        <p:nvPr/>
      </p:nvGrpSpPr>
      <p:grpSpPr>
        <a:xfrm>
          <a:off x="0" y="0"/>
          <a:ext cx="0" cy="0"/>
          <a:chOff x="0" y="0"/>
          <a:chExt cx="0" cy="0"/>
        </a:xfrm>
      </p:grpSpPr>
      <p:sp>
        <p:nvSpPr>
          <p:cNvPr id="460" name="Google Shape;460;p8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Autonomous Vehicles</a:t>
            </a:r>
            <a:endParaRPr u="sng"/>
          </a:p>
        </p:txBody>
      </p:sp>
      <p:sp>
        <p:nvSpPr>
          <p:cNvPr id="461" name="Google Shape;461;p80"/>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10000"/>
          </a:bodyPr>
          <a:lstStyle/>
          <a:p>
            <a:pPr indent="-327660" lvl="0" marL="342900" rtl="0" algn="l">
              <a:spcBef>
                <a:spcPts val="0"/>
              </a:spcBef>
              <a:spcAft>
                <a:spcPts val="0"/>
              </a:spcAft>
              <a:buClr>
                <a:schemeClr val="dk1"/>
              </a:buClr>
              <a:buSzPct val="100000"/>
              <a:buChar char="•"/>
            </a:pPr>
            <a:r>
              <a:rPr b="1" lang="en" sz="3200">
                <a:solidFill>
                  <a:schemeClr val="dk1"/>
                </a:solidFill>
              </a:rPr>
              <a:t>Self</a:t>
            </a:r>
            <a:r>
              <a:rPr lang="en" sz="3200">
                <a:solidFill>
                  <a:schemeClr val="dk1"/>
                </a:solidFill>
                <a:latin typeface="Calibri"/>
                <a:ea typeface="Calibri"/>
                <a:cs typeface="Calibri"/>
                <a:sym typeface="Calibri"/>
              </a:rPr>
              <a:t>-</a:t>
            </a:r>
            <a:r>
              <a:rPr b="1" lang="en" sz="3200">
                <a:solidFill>
                  <a:schemeClr val="dk1"/>
                </a:solidFill>
              </a:rPr>
              <a:t>Driving</a:t>
            </a:r>
            <a:r>
              <a:rPr lang="en" sz="3200">
                <a:solidFill>
                  <a:schemeClr val="dk1"/>
                </a:solidFill>
                <a:latin typeface="Calibri"/>
                <a:ea typeface="Calibri"/>
                <a:cs typeface="Calibri"/>
                <a:sym typeface="Calibri"/>
              </a:rPr>
              <a:t> </a:t>
            </a:r>
            <a:r>
              <a:rPr b="1" lang="en" sz="3200">
                <a:solidFill>
                  <a:schemeClr val="dk1"/>
                </a:solidFill>
              </a:rPr>
              <a:t>Cars</a:t>
            </a:r>
            <a:r>
              <a:rPr lang="en" sz="3200">
                <a:solidFill>
                  <a:schemeClr val="dk1"/>
                </a:solidFill>
                <a:latin typeface="Calibri"/>
                <a:ea typeface="Calibri"/>
                <a:cs typeface="Calibri"/>
                <a:sym typeface="Calibri"/>
              </a:rPr>
              <a:t>: AI systems enable vehicles to navigate, make decisions, and avoid obstacles without human intervention. These systems rely on sensors, cameras, and advanced algorithms to ensure safe and efficient driving.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Waymo, a subsidiary of Alphabet Inc., is developing autonomous vehicles that aim to improve road safety and reduce traffic congestion.</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65" name="Shape 465"/>
        <p:cNvGrpSpPr/>
        <p:nvPr/>
      </p:nvGrpSpPr>
      <p:grpSpPr>
        <a:xfrm>
          <a:off x="0" y="0"/>
          <a:ext cx="0" cy="0"/>
          <a:chOff x="0" y="0"/>
          <a:chExt cx="0" cy="0"/>
        </a:xfrm>
      </p:grpSpPr>
      <p:sp>
        <p:nvSpPr>
          <p:cNvPr id="466" name="Google Shape;466;p8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Logistics Optimization</a:t>
            </a:r>
            <a:endParaRPr u="sng"/>
          </a:p>
        </p:txBody>
      </p:sp>
      <p:sp>
        <p:nvSpPr>
          <p:cNvPr id="467" name="Google Shape;467;p81"/>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Route Planning</a:t>
            </a:r>
            <a:r>
              <a:rPr lang="en" sz="3200">
                <a:solidFill>
                  <a:schemeClr val="dk1"/>
                </a:solidFill>
                <a:latin typeface="Calibri"/>
                <a:ea typeface="Calibri"/>
                <a:cs typeface="Calibri"/>
                <a:sym typeface="Calibri"/>
              </a:rPr>
              <a:t>: AI optimizes delivery routes by analyzing traffic patterns, weather conditions, and delivery constraints. This reduces fuel consumption, delivery times, and operational costs.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 </a:t>
            </a:r>
            <a:r>
              <a:rPr lang="en" sz="3200">
                <a:solidFill>
                  <a:schemeClr val="dk1"/>
                </a:solidFill>
                <a:latin typeface="Calibri"/>
                <a:ea typeface="Calibri"/>
                <a:cs typeface="Calibri"/>
                <a:sym typeface="Calibri"/>
              </a:rPr>
              <a:t>UPS uses AI-powered routing software called ORION (On-Road Integrated Optimization and Navigation) to optimize delivery routes, saving millions of miles and gallons of fuel each year.</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1" name="Shape 471"/>
        <p:cNvGrpSpPr/>
        <p:nvPr/>
      </p:nvGrpSpPr>
      <p:grpSpPr>
        <a:xfrm>
          <a:off x="0" y="0"/>
          <a:ext cx="0" cy="0"/>
          <a:chOff x="0" y="0"/>
          <a:chExt cx="0" cy="0"/>
        </a:xfrm>
      </p:grpSpPr>
      <p:sp>
        <p:nvSpPr>
          <p:cNvPr id="472" name="Google Shape;472;p8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Predictive Maintenance</a:t>
            </a:r>
            <a:endParaRPr u="sng"/>
          </a:p>
        </p:txBody>
      </p:sp>
      <p:sp>
        <p:nvSpPr>
          <p:cNvPr id="473" name="Google Shape;473;p8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Fleet Management:</a:t>
            </a:r>
            <a:r>
              <a:rPr lang="en" sz="3200">
                <a:solidFill>
                  <a:schemeClr val="dk1"/>
                </a:solidFill>
                <a:latin typeface="Calibri"/>
                <a:ea typeface="Calibri"/>
                <a:cs typeface="Calibri"/>
                <a:sym typeface="Calibri"/>
              </a:rPr>
              <a:t> AI predicts maintenance needs for vehicles and equipment by analyzing usage patterns, sensor data, and historical maintenance records. This helps prevent breakdowns and reduces downtime.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Airbus uses AI to monitor and predict maintenance requirements for its aircraft, improving reliability and reducing operational costs.</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7" name="Shape 477"/>
        <p:cNvGrpSpPr/>
        <p:nvPr/>
      </p:nvGrpSpPr>
      <p:grpSpPr>
        <a:xfrm>
          <a:off x="0" y="0"/>
          <a:ext cx="0" cy="0"/>
          <a:chOff x="0" y="0"/>
          <a:chExt cx="0" cy="0"/>
        </a:xfrm>
      </p:grpSpPr>
      <p:sp>
        <p:nvSpPr>
          <p:cNvPr id="478" name="Google Shape;478;p8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Entertainment</a:t>
            </a:r>
            <a:endParaRPr u="sng"/>
          </a:p>
        </p:txBody>
      </p:sp>
      <p:sp>
        <p:nvSpPr>
          <p:cNvPr id="479" name="Google Shape;479;p83"/>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Content Recommendation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Game Development</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Content Creation</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83" name="Shape 483"/>
        <p:cNvGrpSpPr/>
        <p:nvPr/>
      </p:nvGrpSpPr>
      <p:grpSpPr>
        <a:xfrm>
          <a:off x="0" y="0"/>
          <a:ext cx="0" cy="0"/>
          <a:chOff x="0" y="0"/>
          <a:chExt cx="0" cy="0"/>
        </a:xfrm>
      </p:grpSpPr>
      <p:sp>
        <p:nvSpPr>
          <p:cNvPr id="484" name="Google Shape;484;p8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Content Recommendation</a:t>
            </a:r>
            <a:endParaRPr u="sng"/>
          </a:p>
        </p:txBody>
      </p:sp>
      <p:sp>
        <p:nvSpPr>
          <p:cNvPr id="485" name="Google Shape;485;p8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Personalized</a:t>
            </a:r>
            <a:r>
              <a:rPr lang="en" sz="3200">
                <a:solidFill>
                  <a:schemeClr val="dk1"/>
                </a:solidFill>
              </a:rPr>
              <a:t> </a:t>
            </a:r>
            <a:r>
              <a:rPr b="1" lang="en" sz="3200">
                <a:solidFill>
                  <a:schemeClr val="dk1"/>
                </a:solidFill>
              </a:rPr>
              <a:t>Suggestions</a:t>
            </a:r>
            <a:r>
              <a:rPr lang="en" sz="3200">
                <a:solidFill>
                  <a:schemeClr val="dk1"/>
                </a:solidFill>
              </a:rPr>
              <a:t>: AI analyzes user preferences, viewing habits, and interaction data to recommend movies, TV shows, music, and other content. This keeps users engaged and enhances their experience.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Netflix’s recommendation algorithm suggests content based on what users have watched, rated, and interacted with on the platform.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5" name="Shape 165"/>
        <p:cNvGrpSpPr/>
        <p:nvPr/>
      </p:nvGrpSpPr>
      <p:grpSpPr>
        <a:xfrm>
          <a:off x="0" y="0"/>
          <a:ext cx="0" cy="0"/>
          <a:chOff x="0" y="0"/>
          <a:chExt cx="0" cy="0"/>
        </a:xfrm>
      </p:grpSpPr>
      <p:sp>
        <p:nvSpPr>
          <p:cNvPr id="166" name="Google Shape;166;p3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1960s-1970s: Early Research and Optimism</a:t>
            </a:r>
            <a:endParaRPr u="sng"/>
          </a:p>
        </p:txBody>
      </p:sp>
      <p:sp>
        <p:nvSpPr>
          <p:cNvPr id="167" name="Google Shape;167;p31"/>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fontScale="55000" lnSpcReduction="20000"/>
          </a:bodyPr>
          <a:lstStyle/>
          <a:p>
            <a:pPr indent="-251459"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1960s:</a:t>
            </a:r>
            <a:r>
              <a:rPr lang="en" sz="3200">
                <a:solidFill>
                  <a:schemeClr val="dk1"/>
                </a:solidFill>
                <a:latin typeface="Calibri"/>
                <a:ea typeface="Calibri"/>
                <a:cs typeface="Calibri"/>
                <a:sym typeface="Calibri"/>
              </a:rPr>
              <a:t> Early AI research focused on problem-solving and symbolic methods. Programs like the Logic Theorist and the General Problem Solver were developed to mimic human reasoning.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51459"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1966: </a:t>
            </a:r>
            <a:r>
              <a:rPr lang="en" sz="3200">
                <a:solidFill>
                  <a:schemeClr val="dk1"/>
                </a:solidFill>
                <a:latin typeface="Calibri"/>
                <a:ea typeface="Calibri"/>
                <a:cs typeface="Calibri"/>
                <a:sym typeface="Calibri"/>
              </a:rPr>
              <a:t>Joseph Weizenbaum created ELIZA, an early natural language processing program that simulated conversation by using pattern matching and substitution methodology.</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51459"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1970s: </a:t>
            </a:r>
            <a:r>
              <a:rPr lang="en" sz="3200">
                <a:solidFill>
                  <a:schemeClr val="dk1"/>
                </a:solidFill>
                <a:latin typeface="Calibri"/>
                <a:ea typeface="Calibri"/>
                <a:cs typeface="Calibri"/>
                <a:sym typeface="Calibri"/>
              </a:rPr>
              <a:t>AI research faced challenges due to limited computational power and overly optimistic predictions. This period, known as the 'AI Winter,' saw reduced funding and interest in AI.</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89" name="Shape 489"/>
        <p:cNvGrpSpPr/>
        <p:nvPr/>
      </p:nvGrpSpPr>
      <p:grpSpPr>
        <a:xfrm>
          <a:off x="0" y="0"/>
          <a:ext cx="0" cy="0"/>
          <a:chOff x="0" y="0"/>
          <a:chExt cx="0" cy="0"/>
        </a:xfrm>
      </p:grpSpPr>
      <p:sp>
        <p:nvSpPr>
          <p:cNvPr id="490" name="Google Shape;490;p8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Game Development</a:t>
            </a:r>
            <a:endParaRPr u="sng"/>
          </a:p>
        </p:txBody>
      </p:sp>
      <p:sp>
        <p:nvSpPr>
          <p:cNvPr id="491" name="Google Shape;491;p85"/>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Dynamic</a:t>
            </a:r>
            <a:r>
              <a:rPr lang="en" sz="3200">
                <a:solidFill>
                  <a:schemeClr val="dk1"/>
                </a:solidFill>
                <a:latin typeface="Calibri"/>
                <a:ea typeface="Calibri"/>
                <a:cs typeface="Calibri"/>
                <a:sym typeface="Calibri"/>
              </a:rPr>
              <a:t> </a:t>
            </a:r>
            <a:r>
              <a:rPr b="1" lang="en" sz="3200">
                <a:solidFill>
                  <a:schemeClr val="dk1"/>
                </a:solidFill>
              </a:rPr>
              <a:t>Environments</a:t>
            </a:r>
            <a:r>
              <a:rPr lang="en" sz="3200">
                <a:solidFill>
                  <a:schemeClr val="dk1"/>
                </a:solidFill>
                <a:latin typeface="Calibri"/>
                <a:ea typeface="Calibri"/>
                <a:cs typeface="Calibri"/>
                <a:sym typeface="Calibri"/>
              </a:rPr>
              <a:t>: AI creates adaptive and responsive game environments that react to player actions, making games more immersive and engaging.</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The AI director in Left 4 Dead adjusts the game’s difficulty and enemy placement based on player performance, creating a dynamic gameplay experience.</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95" name="Shape 495"/>
        <p:cNvGrpSpPr/>
        <p:nvPr/>
      </p:nvGrpSpPr>
      <p:grpSpPr>
        <a:xfrm>
          <a:off x="0" y="0"/>
          <a:ext cx="0" cy="0"/>
          <a:chOff x="0" y="0"/>
          <a:chExt cx="0" cy="0"/>
        </a:xfrm>
      </p:grpSpPr>
      <p:sp>
        <p:nvSpPr>
          <p:cNvPr id="496" name="Google Shape;496;p8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Content Creation</a:t>
            </a:r>
            <a:endParaRPr u="sng"/>
          </a:p>
        </p:txBody>
      </p:sp>
      <p:sp>
        <p:nvSpPr>
          <p:cNvPr id="497" name="Google Shape;497;p86"/>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Automated</a:t>
            </a:r>
            <a:r>
              <a:rPr lang="en" sz="3200">
                <a:solidFill>
                  <a:schemeClr val="dk1"/>
                </a:solidFill>
                <a:latin typeface="Calibri"/>
                <a:ea typeface="Calibri"/>
                <a:cs typeface="Calibri"/>
                <a:sym typeface="Calibri"/>
              </a:rPr>
              <a:t> </a:t>
            </a:r>
            <a:r>
              <a:rPr b="1" lang="en" sz="3200">
                <a:solidFill>
                  <a:schemeClr val="dk1"/>
                </a:solidFill>
              </a:rPr>
              <a:t>Production</a:t>
            </a:r>
            <a:r>
              <a:rPr lang="en" sz="3200">
                <a:solidFill>
                  <a:schemeClr val="dk1"/>
                </a:solidFill>
                <a:latin typeface="Calibri"/>
                <a:ea typeface="Calibri"/>
                <a:cs typeface="Calibri"/>
                <a:sym typeface="Calibri"/>
              </a:rPr>
              <a:t>: AI assists in generating and editing content such as videos, music, and written articles. This accelerates production processes and allows for creative experimentation.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OpenAI’s GPT-3 can generate human-like text for stories, articles, and scripts, providing a tool for content creators to brainstorm and draft ideas.</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1" name="Shape 501"/>
        <p:cNvGrpSpPr/>
        <p:nvPr/>
      </p:nvGrpSpPr>
      <p:grpSpPr>
        <a:xfrm>
          <a:off x="0" y="0"/>
          <a:ext cx="0" cy="0"/>
          <a:chOff x="0" y="0"/>
          <a:chExt cx="0" cy="0"/>
        </a:xfrm>
      </p:grpSpPr>
      <p:sp>
        <p:nvSpPr>
          <p:cNvPr id="502" name="Google Shape;502;p8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Ethical AI Frameworks</a:t>
            </a:r>
            <a:endParaRPr u="sng"/>
          </a:p>
        </p:txBody>
      </p:sp>
      <p:sp>
        <p:nvSpPr>
          <p:cNvPr id="503" name="Google Shape;503;p87"/>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Guidelines</a:t>
            </a:r>
            <a:r>
              <a:rPr lang="en" sz="3200">
                <a:solidFill>
                  <a:schemeClr val="dk1"/>
                </a:solidFill>
                <a:latin typeface="Calibri"/>
                <a:ea typeface="Calibri"/>
                <a:cs typeface="Calibri"/>
                <a:sym typeface="Calibri"/>
              </a:rPr>
              <a:t> </a:t>
            </a:r>
            <a:r>
              <a:rPr b="1" lang="en" sz="3200">
                <a:solidFill>
                  <a:schemeClr val="dk1"/>
                </a:solidFill>
              </a:rPr>
              <a:t>and</a:t>
            </a:r>
            <a:r>
              <a:rPr lang="en" sz="3200">
                <a:solidFill>
                  <a:schemeClr val="dk1"/>
                </a:solidFill>
                <a:latin typeface="Calibri"/>
                <a:ea typeface="Calibri"/>
                <a:cs typeface="Calibri"/>
                <a:sym typeface="Calibri"/>
              </a:rPr>
              <a:t> </a:t>
            </a:r>
            <a:r>
              <a:rPr b="1" lang="en" sz="3200">
                <a:solidFill>
                  <a:schemeClr val="dk1"/>
                </a:solidFill>
              </a:rPr>
              <a:t>Standards</a:t>
            </a:r>
            <a:r>
              <a:rPr lang="en" sz="3200">
                <a:solidFill>
                  <a:schemeClr val="dk1"/>
                </a:solidFill>
                <a:latin typeface="Calibri"/>
                <a:ea typeface="Calibri"/>
                <a:cs typeface="Calibri"/>
                <a:sym typeface="Calibri"/>
              </a:rPr>
              <a:t>: International organizations and governments are working to establish ethical guidelines and standards for AI development and deployment, ensuring AI benefits society while minimizing risks.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The European Commission has developed ethical guidelines for trustworthy AI, emphasizing principles like human oversight, technical robustness, and accountability.</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7" name="Shape 507"/>
        <p:cNvGrpSpPr/>
        <p:nvPr/>
      </p:nvGrpSpPr>
      <p:grpSpPr>
        <a:xfrm>
          <a:off x="0" y="0"/>
          <a:ext cx="0" cy="0"/>
          <a:chOff x="0" y="0"/>
          <a:chExt cx="0" cy="0"/>
        </a:xfrm>
      </p:grpSpPr>
      <p:sp>
        <p:nvSpPr>
          <p:cNvPr id="508" name="Google Shape;508;p88"/>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Applications of AI</a:t>
            </a:r>
            <a:endParaRPr u="sng"/>
          </a:p>
        </p:txBody>
      </p:sp>
      <p:sp>
        <p:nvSpPr>
          <p:cNvPr id="509" name="Google Shape;509;p88"/>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Transforming Industries with Artificial Intelligence</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3" name="Shape 513"/>
        <p:cNvGrpSpPr/>
        <p:nvPr/>
      </p:nvGrpSpPr>
      <p:grpSpPr>
        <a:xfrm>
          <a:off x="0" y="0"/>
          <a:ext cx="0" cy="0"/>
          <a:chOff x="0" y="0"/>
          <a:chExt cx="0" cy="0"/>
        </a:xfrm>
      </p:grpSpPr>
      <p:sp>
        <p:nvSpPr>
          <p:cNvPr id="514" name="Google Shape;514;p8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Healthcare</a:t>
            </a:r>
            <a:endParaRPr u="sng"/>
          </a:p>
        </p:txBody>
      </p:sp>
      <p:sp>
        <p:nvSpPr>
          <p:cNvPr id="515" name="Google Shape;515;p89"/>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Diagnostics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Personalized Medicine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Predictive Analytics</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9" name="Shape 519"/>
        <p:cNvGrpSpPr/>
        <p:nvPr/>
      </p:nvGrpSpPr>
      <p:grpSpPr>
        <a:xfrm>
          <a:off x="0" y="0"/>
          <a:ext cx="0" cy="0"/>
          <a:chOff x="0" y="0"/>
          <a:chExt cx="0" cy="0"/>
        </a:xfrm>
      </p:grpSpPr>
      <p:sp>
        <p:nvSpPr>
          <p:cNvPr id="520" name="Google Shape;520;p9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Diagnostics</a:t>
            </a:r>
            <a:endParaRPr u="sng"/>
          </a:p>
        </p:txBody>
      </p:sp>
      <p:sp>
        <p:nvSpPr>
          <p:cNvPr id="521" name="Google Shape;521;p90"/>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Medical</a:t>
            </a:r>
            <a:r>
              <a:rPr lang="en" sz="3200">
                <a:solidFill>
                  <a:schemeClr val="dk1"/>
                </a:solidFill>
                <a:latin typeface="Calibri"/>
                <a:ea typeface="Calibri"/>
                <a:cs typeface="Calibri"/>
                <a:sym typeface="Calibri"/>
              </a:rPr>
              <a:t> </a:t>
            </a:r>
            <a:r>
              <a:rPr b="1" lang="en" sz="3200">
                <a:solidFill>
                  <a:schemeClr val="dk1"/>
                </a:solidFill>
              </a:rPr>
              <a:t>Imaging</a:t>
            </a:r>
            <a:r>
              <a:rPr lang="en" sz="3200">
                <a:solidFill>
                  <a:schemeClr val="dk1"/>
                </a:solidFill>
                <a:latin typeface="Calibri"/>
                <a:ea typeface="Calibri"/>
                <a:cs typeface="Calibri"/>
                <a:sym typeface="Calibri"/>
              </a:rPr>
              <a:t>: AI algorithms analyze medical images (e.g., X-rays, MRIs, CT scans) to detect diseases such as cancer, fractures, and other abnormalities. AI systems can identify patterns and anomalies with high accuracy, often exceeding human capabilities.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Google's DeepMind has developed AI models that can diagnose over 50 eye diseases by analyzing retinal scans.</a:t>
            </a: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25" name="Shape 525"/>
        <p:cNvGrpSpPr/>
        <p:nvPr/>
      </p:nvGrpSpPr>
      <p:grpSpPr>
        <a:xfrm>
          <a:off x="0" y="0"/>
          <a:ext cx="0" cy="0"/>
          <a:chOff x="0" y="0"/>
          <a:chExt cx="0" cy="0"/>
        </a:xfrm>
      </p:grpSpPr>
      <p:sp>
        <p:nvSpPr>
          <p:cNvPr id="526" name="Google Shape;526;p9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Personalized Medicine</a:t>
            </a:r>
            <a:endParaRPr u="sng"/>
          </a:p>
        </p:txBody>
      </p:sp>
      <p:sp>
        <p:nvSpPr>
          <p:cNvPr id="527" name="Google Shape;527;p91"/>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Tailored Treatments:</a:t>
            </a:r>
            <a:r>
              <a:rPr lang="en" sz="3200">
                <a:solidFill>
                  <a:schemeClr val="dk1"/>
                </a:solidFill>
                <a:latin typeface="Calibri"/>
                <a:ea typeface="Calibri"/>
                <a:cs typeface="Calibri"/>
                <a:sym typeface="Calibri"/>
              </a:rPr>
              <a:t> AI helps in creating personalized treatment plans based on an individual’s genetic makeup, medical history, and lifestyle. This approach improves treatment efficacy and reduces adverse effects.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IBM Watson for Oncology assists doctors in designing personalized cancer treatment plans by analyzing a vast amount of medical literature and patient data.</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1" name="Shape 531"/>
        <p:cNvGrpSpPr/>
        <p:nvPr/>
      </p:nvGrpSpPr>
      <p:grpSpPr>
        <a:xfrm>
          <a:off x="0" y="0"/>
          <a:ext cx="0" cy="0"/>
          <a:chOff x="0" y="0"/>
          <a:chExt cx="0" cy="0"/>
        </a:xfrm>
      </p:grpSpPr>
      <p:sp>
        <p:nvSpPr>
          <p:cNvPr id="532" name="Google Shape;532;p9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Predictive Analytics</a:t>
            </a:r>
            <a:endParaRPr u="sng"/>
          </a:p>
        </p:txBody>
      </p:sp>
      <p:sp>
        <p:nvSpPr>
          <p:cNvPr id="533" name="Google Shape;533;p9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a:bodyPr>
          <a:lstStyle/>
          <a:p>
            <a:pPr indent="-327660" lvl="0" marL="342900" rtl="0" algn="l">
              <a:spcBef>
                <a:spcPts val="0"/>
              </a:spcBef>
              <a:spcAft>
                <a:spcPts val="0"/>
              </a:spcAft>
              <a:buClr>
                <a:schemeClr val="dk1"/>
              </a:buClr>
              <a:buSzPct val="100000"/>
              <a:buChar char="•"/>
            </a:pPr>
            <a:r>
              <a:rPr b="1" lang="en" sz="3200">
                <a:solidFill>
                  <a:schemeClr val="dk1"/>
                </a:solidFill>
              </a:rPr>
              <a:t>Disease</a:t>
            </a:r>
            <a:r>
              <a:rPr lang="en" sz="3200">
                <a:solidFill>
                  <a:schemeClr val="dk1"/>
                </a:solidFill>
                <a:latin typeface="Calibri"/>
                <a:ea typeface="Calibri"/>
                <a:cs typeface="Calibri"/>
                <a:sym typeface="Calibri"/>
              </a:rPr>
              <a:t> </a:t>
            </a:r>
            <a:r>
              <a:rPr b="1" lang="en" sz="3200">
                <a:solidFill>
                  <a:schemeClr val="dk1"/>
                </a:solidFill>
              </a:rPr>
              <a:t>Outbreaks</a:t>
            </a:r>
            <a:r>
              <a:rPr lang="en" sz="3200">
                <a:solidFill>
                  <a:schemeClr val="dk1"/>
                </a:solidFill>
                <a:latin typeface="Calibri"/>
                <a:ea typeface="Calibri"/>
                <a:cs typeface="Calibri"/>
                <a:sym typeface="Calibri"/>
              </a:rPr>
              <a:t>: AI models can predict the likelihood of disease outbreaks by analyzing data from various sources such as social media, healthcare records, and environmental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BlueDot, an AI-based platform, detected the outbreak of COVID-19 before it was officially reported by analyzing global airline ticketing data.</a:t>
            </a: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7" name="Shape 537"/>
        <p:cNvGrpSpPr/>
        <p:nvPr/>
      </p:nvGrpSpPr>
      <p:grpSpPr>
        <a:xfrm>
          <a:off x="0" y="0"/>
          <a:ext cx="0" cy="0"/>
          <a:chOff x="0" y="0"/>
          <a:chExt cx="0" cy="0"/>
        </a:xfrm>
      </p:grpSpPr>
      <p:sp>
        <p:nvSpPr>
          <p:cNvPr id="538" name="Google Shape;538;p9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Finance</a:t>
            </a:r>
            <a:endParaRPr u="sng"/>
          </a:p>
        </p:txBody>
      </p:sp>
      <p:sp>
        <p:nvSpPr>
          <p:cNvPr id="539" name="Google Shape;539;p93"/>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Fraud Detection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Algorithmic Trading</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Risk Management</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43" name="Shape 543"/>
        <p:cNvGrpSpPr/>
        <p:nvPr/>
      </p:nvGrpSpPr>
      <p:grpSpPr>
        <a:xfrm>
          <a:off x="0" y="0"/>
          <a:ext cx="0" cy="0"/>
          <a:chOff x="0" y="0"/>
          <a:chExt cx="0" cy="0"/>
        </a:xfrm>
      </p:grpSpPr>
      <p:sp>
        <p:nvSpPr>
          <p:cNvPr id="544" name="Google Shape;544;p9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Fraud Detection</a:t>
            </a:r>
            <a:endParaRPr u="sng"/>
          </a:p>
        </p:txBody>
      </p:sp>
      <p:sp>
        <p:nvSpPr>
          <p:cNvPr id="545" name="Google Shape;545;p9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Anomaly Detection</a:t>
            </a:r>
            <a:r>
              <a:rPr lang="en" sz="3200">
                <a:solidFill>
                  <a:schemeClr val="dk1"/>
                </a:solidFill>
                <a:latin typeface="Calibri"/>
                <a:ea typeface="Calibri"/>
                <a:cs typeface="Calibri"/>
                <a:sym typeface="Calibri"/>
              </a:rPr>
              <a:t>: AI systems analyze transaction patterns to identify unusual activities that may indicate fraud. These systems can adapt to new types of fraud by continuously learning from new data.</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PayPal uses AI to monitor and detect fraudulent transactions, protecting users from unauthorized activities.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sp>
        <p:nvSpPr>
          <p:cNvPr id="172" name="Google Shape;172;p32"/>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1980s: Expert Systems and Renewed Interest</a:t>
            </a:r>
            <a:endParaRPr u="sng"/>
          </a:p>
        </p:txBody>
      </p:sp>
      <p:sp>
        <p:nvSpPr>
          <p:cNvPr id="173" name="Google Shape;173;p32"/>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fontScale="70000" lnSpcReduction="20000"/>
          </a:bodyPr>
          <a:lstStyle/>
          <a:p>
            <a:pPr indent="-28194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1980s:</a:t>
            </a:r>
            <a:r>
              <a:rPr lang="en" sz="3200">
                <a:solidFill>
                  <a:schemeClr val="dk1"/>
                </a:solidFill>
                <a:latin typeface="Calibri"/>
                <a:ea typeface="Calibri"/>
                <a:cs typeface="Calibri"/>
                <a:sym typeface="Calibri"/>
              </a:rPr>
              <a:t> AI saw a resurgence with the development of expert systems, which used rule-based systems to emulate the decision-making ability of human experts. Notable systems included MYCIN (medical diagnosis) and DENDRAL (chemical analysis).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8194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1987: </a:t>
            </a:r>
            <a:r>
              <a:rPr lang="en" sz="3200">
                <a:solidFill>
                  <a:schemeClr val="dk1"/>
                </a:solidFill>
                <a:latin typeface="Calibri"/>
                <a:ea typeface="Calibri"/>
                <a:cs typeface="Calibri"/>
                <a:sym typeface="Calibri"/>
              </a:rPr>
              <a:t>The AI industry faced another setback as the market for specialized AI hardware collapsed, leading to the second AI Winter.</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49" name="Shape 549"/>
        <p:cNvGrpSpPr/>
        <p:nvPr/>
      </p:nvGrpSpPr>
      <p:grpSpPr>
        <a:xfrm>
          <a:off x="0" y="0"/>
          <a:ext cx="0" cy="0"/>
          <a:chOff x="0" y="0"/>
          <a:chExt cx="0" cy="0"/>
        </a:xfrm>
      </p:grpSpPr>
      <p:sp>
        <p:nvSpPr>
          <p:cNvPr id="550" name="Google Shape;550;p9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Algorithmic Trading</a:t>
            </a:r>
            <a:endParaRPr u="sng"/>
          </a:p>
        </p:txBody>
      </p:sp>
      <p:sp>
        <p:nvSpPr>
          <p:cNvPr id="551" name="Google Shape;551;p95"/>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High-Frequency Trading:</a:t>
            </a:r>
            <a:r>
              <a:rPr lang="en" sz="3200">
                <a:solidFill>
                  <a:schemeClr val="dk1"/>
                </a:solidFill>
                <a:latin typeface="Calibri"/>
                <a:ea typeface="Calibri"/>
                <a:cs typeface="Calibri"/>
                <a:sym typeface="Calibri"/>
              </a:rPr>
              <a:t> AI algorithms analyze market data and execute trades at high speeds and volumes, taking advantage of market inefficiencies and trends.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Renaissance Technologies, a hedge fund, uses AI and quantitative models to inform its trading strategies, achieving high returns.</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55" name="Shape 555"/>
        <p:cNvGrpSpPr/>
        <p:nvPr/>
      </p:nvGrpSpPr>
      <p:grpSpPr>
        <a:xfrm>
          <a:off x="0" y="0"/>
          <a:ext cx="0" cy="0"/>
          <a:chOff x="0" y="0"/>
          <a:chExt cx="0" cy="0"/>
        </a:xfrm>
      </p:grpSpPr>
      <p:sp>
        <p:nvSpPr>
          <p:cNvPr id="556" name="Google Shape;556;p9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Risk Management</a:t>
            </a:r>
            <a:endParaRPr u="sng"/>
          </a:p>
        </p:txBody>
      </p:sp>
      <p:sp>
        <p:nvSpPr>
          <p:cNvPr id="557" name="Google Shape;557;p96"/>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Credit Scoring</a:t>
            </a:r>
            <a:r>
              <a:rPr lang="en" sz="3200">
                <a:solidFill>
                  <a:schemeClr val="dk1"/>
                </a:solidFill>
                <a:latin typeface="Calibri"/>
                <a:ea typeface="Calibri"/>
                <a:cs typeface="Calibri"/>
                <a:sym typeface="Calibri"/>
              </a:rPr>
              <a:t>: AI models assess the creditworthiness of individuals and businesses by analyzing financial histories, transaction data, and other relevant factors.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ZestFinance uses AI to evaluate credit risk, enabling lenders to make more informed decisions and offer loans to underserved populations.</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61" name="Shape 561"/>
        <p:cNvGrpSpPr/>
        <p:nvPr/>
      </p:nvGrpSpPr>
      <p:grpSpPr>
        <a:xfrm>
          <a:off x="0" y="0"/>
          <a:ext cx="0" cy="0"/>
          <a:chOff x="0" y="0"/>
          <a:chExt cx="0" cy="0"/>
        </a:xfrm>
      </p:grpSpPr>
      <p:sp>
        <p:nvSpPr>
          <p:cNvPr id="562" name="Google Shape;562;p9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Retail</a:t>
            </a:r>
            <a:endParaRPr u="sng"/>
          </a:p>
        </p:txBody>
      </p:sp>
      <p:sp>
        <p:nvSpPr>
          <p:cNvPr id="563" name="Google Shape;563;p97"/>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Customer Service</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Personalized Recommendations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Inventory Management</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67" name="Shape 567"/>
        <p:cNvGrpSpPr/>
        <p:nvPr/>
      </p:nvGrpSpPr>
      <p:grpSpPr>
        <a:xfrm>
          <a:off x="0" y="0"/>
          <a:ext cx="0" cy="0"/>
          <a:chOff x="0" y="0"/>
          <a:chExt cx="0" cy="0"/>
        </a:xfrm>
      </p:grpSpPr>
      <p:sp>
        <p:nvSpPr>
          <p:cNvPr id="568" name="Google Shape;568;p9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Customer Service</a:t>
            </a:r>
            <a:endParaRPr u="sng"/>
          </a:p>
        </p:txBody>
      </p:sp>
      <p:sp>
        <p:nvSpPr>
          <p:cNvPr id="569" name="Google Shape;569;p9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Chatbots and Virtual Assistants:</a:t>
            </a:r>
            <a:r>
              <a:rPr lang="en" sz="3200">
                <a:solidFill>
                  <a:schemeClr val="dk1"/>
                </a:solidFill>
                <a:latin typeface="Calibri"/>
                <a:ea typeface="Calibri"/>
                <a:cs typeface="Calibri"/>
                <a:sym typeface="Calibri"/>
              </a:rPr>
              <a:t> AI-powered chatbots provide instant support to customers by answering queries, processing orders, and resolving issues. These systems improve customer satisfaction and reduce the workload on human agents.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H&amp;M uses a chatbot on its website to help customers find products, check order status, and answer frequently asked questions.</a:t>
            </a:r>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73" name="Shape 573"/>
        <p:cNvGrpSpPr/>
        <p:nvPr/>
      </p:nvGrpSpPr>
      <p:grpSpPr>
        <a:xfrm>
          <a:off x="0" y="0"/>
          <a:ext cx="0" cy="0"/>
          <a:chOff x="0" y="0"/>
          <a:chExt cx="0" cy="0"/>
        </a:xfrm>
      </p:grpSpPr>
      <p:sp>
        <p:nvSpPr>
          <p:cNvPr id="574" name="Google Shape;574;p99"/>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Personalized Recommendations</a:t>
            </a:r>
            <a:endParaRPr u="sng"/>
          </a:p>
        </p:txBody>
      </p:sp>
      <p:sp>
        <p:nvSpPr>
          <p:cNvPr id="575" name="Google Shape;575;p99"/>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Product Suggestions:</a:t>
            </a:r>
            <a:r>
              <a:rPr lang="en" sz="3200">
                <a:solidFill>
                  <a:schemeClr val="dk1"/>
                </a:solidFill>
                <a:latin typeface="Calibri"/>
                <a:ea typeface="Calibri"/>
                <a:cs typeface="Calibri"/>
                <a:sym typeface="Calibri"/>
              </a:rPr>
              <a:t> AI analyzes customer behavior, preferences, and purchase history to recommend products tailored to individual tastes. This increases sales and enhances the shopping experience.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Amazon’s recommendation engine suggests products based on what customers have previously bought, viewed, or added to their wishlists.</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79" name="Shape 579"/>
        <p:cNvGrpSpPr/>
        <p:nvPr/>
      </p:nvGrpSpPr>
      <p:grpSpPr>
        <a:xfrm>
          <a:off x="0" y="0"/>
          <a:ext cx="0" cy="0"/>
          <a:chOff x="0" y="0"/>
          <a:chExt cx="0" cy="0"/>
        </a:xfrm>
      </p:grpSpPr>
      <p:sp>
        <p:nvSpPr>
          <p:cNvPr id="580" name="Google Shape;580;p10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Inventory Management</a:t>
            </a:r>
            <a:endParaRPr u="sng"/>
          </a:p>
        </p:txBody>
      </p:sp>
      <p:sp>
        <p:nvSpPr>
          <p:cNvPr id="581" name="Google Shape;581;p100"/>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Demand</a:t>
            </a:r>
            <a:r>
              <a:rPr lang="en" sz="3200">
                <a:solidFill>
                  <a:schemeClr val="dk1"/>
                </a:solidFill>
                <a:latin typeface="Calibri"/>
                <a:ea typeface="Calibri"/>
                <a:cs typeface="Calibri"/>
                <a:sym typeface="Calibri"/>
              </a:rPr>
              <a:t> </a:t>
            </a:r>
            <a:r>
              <a:rPr b="1" lang="en" sz="3200">
                <a:solidFill>
                  <a:schemeClr val="dk1"/>
                </a:solidFill>
              </a:rPr>
              <a:t>Forecasting</a:t>
            </a:r>
            <a:r>
              <a:rPr lang="en" sz="3200">
                <a:solidFill>
                  <a:schemeClr val="dk1"/>
                </a:solidFill>
                <a:latin typeface="Calibri"/>
                <a:ea typeface="Calibri"/>
                <a:cs typeface="Calibri"/>
                <a:sym typeface="Calibri"/>
              </a:rPr>
              <a:t>: AI models predict future product demand based on historical sales data, market trends, and external factors. This helps retailers optimize inventory levels, reduce waste, and ensure product availability.</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Walmart uses AI to forecast demand for products and manage its supply chain efficiently, ensuring shelves are stocked with the right products.</a:t>
            </a:r>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85" name="Shape 585"/>
        <p:cNvGrpSpPr/>
        <p:nvPr/>
      </p:nvGrpSpPr>
      <p:grpSpPr>
        <a:xfrm>
          <a:off x="0" y="0"/>
          <a:ext cx="0" cy="0"/>
          <a:chOff x="0" y="0"/>
          <a:chExt cx="0" cy="0"/>
        </a:xfrm>
      </p:grpSpPr>
      <p:sp>
        <p:nvSpPr>
          <p:cNvPr id="586" name="Google Shape;586;p10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Transportation</a:t>
            </a:r>
            <a:endParaRPr u="sng"/>
          </a:p>
        </p:txBody>
      </p:sp>
      <p:sp>
        <p:nvSpPr>
          <p:cNvPr id="587" name="Google Shape;587;p101"/>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Autonomous Vehicles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Logistics Optimization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Predictive Maintenance</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1" name="Shape 591"/>
        <p:cNvGrpSpPr/>
        <p:nvPr/>
      </p:nvGrpSpPr>
      <p:grpSpPr>
        <a:xfrm>
          <a:off x="0" y="0"/>
          <a:ext cx="0" cy="0"/>
          <a:chOff x="0" y="0"/>
          <a:chExt cx="0" cy="0"/>
        </a:xfrm>
      </p:grpSpPr>
      <p:sp>
        <p:nvSpPr>
          <p:cNvPr id="592" name="Google Shape;592;p10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Autonomous Vehicles</a:t>
            </a:r>
            <a:endParaRPr u="sng"/>
          </a:p>
        </p:txBody>
      </p:sp>
      <p:sp>
        <p:nvSpPr>
          <p:cNvPr id="593" name="Google Shape;593;p10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10000"/>
          </a:bodyPr>
          <a:lstStyle/>
          <a:p>
            <a:pPr indent="-327660" lvl="0" marL="342900" rtl="0" algn="l">
              <a:spcBef>
                <a:spcPts val="0"/>
              </a:spcBef>
              <a:spcAft>
                <a:spcPts val="0"/>
              </a:spcAft>
              <a:buClr>
                <a:schemeClr val="dk1"/>
              </a:buClr>
              <a:buSzPct val="100000"/>
              <a:buChar char="•"/>
            </a:pPr>
            <a:r>
              <a:rPr b="1" lang="en" sz="3200">
                <a:solidFill>
                  <a:schemeClr val="dk1"/>
                </a:solidFill>
              </a:rPr>
              <a:t>Self-Driving Cars:</a:t>
            </a:r>
            <a:r>
              <a:rPr lang="en" sz="3200">
                <a:solidFill>
                  <a:schemeClr val="dk1"/>
                </a:solidFill>
                <a:latin typeface="Calibri"/>
                <a:ea typeface="Calibri"/>
                <a:cs typeface="Calibri"/>
                <a:sym typeface="Calibri"/>
              </a:rPr>
              <a:t> AI systems enable vehicles to navigate, make decisions, and avoid obstacles without human intervention. These systems rely on sensors, cameras, and advanced algorithms to ensure safe and efficient driving.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Waymo, a subsidiary of Alphabet Inc., is developing autonomous vehicles that aim to improve road safety and reduce traffic congestion.</a:t>
            </a:r>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7" name="Shape 597"/>
        <p:cNvGrpSpPr/>
        <p:nvPr/>
      </p:nvGrpSpPr>
      <p:grpSpPr>
        <a:xfrm>
          <a:off x="0" y="0"/>
          <a:ext cx="0" cy="0"/>
          <a:chOff x="0" y="0"/>
          <a:chExt cx="0" cy="0"/>
        </a:xfrm>
      </p:grpSpPr>
      <p:sp>
        <p:nvSpPr>
          <p:cNvPr id="598" name="Google Shape;598;p10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Logistics Optimization</a:t>
            </a:r>
            <a:endParaRPr u="sng"/>
          </a:p>
        </p:txBody>
      </p:sp>
      <p:sp>
        <p:nvSpPr>
          <p:cNvPr id="599" name="Google Shape;599;p103"/>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Route</a:t>
            </a:r>
            <a:r>
              <a:rPr lang="en" sz="3200">
                <a:solidFill>
                  <a:schemeClr val="dk1"/>
                </a:solidFill>
                <a:latin typeface="Calibri"/>
                <a:ea typeface="Calibri"/>
                <a:cs typeface="Calibri"/>
                <a:sym typeface="Calibri"/>
              </a:rPr>
              <a:t> </a:t>
            </a:r>
            <a:r>
              <a:rPr b="1" lang="en" sz="3200">
                <a:solidFill>
                  <a:schemeClr val="dk1"/>
                </a:solidFill>
              </a:rPr>
              <a:t>Planning</a:t>
            </a:r>
            <a:r>
              <a:rPr lang="en" sz="3200">
                <a:solidFill>
                  <a:schemeClr val="dk1"/>
                </a:solidFill>
                <a:latin typeface="Calibri"/>
                <a:ea typeface="Calibri"/>
                <a:cs typeface="Calibri"/>
                <a:sym typeface="Calibri"/>
              </a:rPr>
              <a:t>: AI optimizes delivery routes by analyzing traffic patterns, weather conditions, and delivery constraints. This reduces fuel consumption, delivery times, and operational costs.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UPS uses AI-powered routing software called ORION (On-Road Integrated Optimization and Navigation) to optimize delivery routes, saving millions of miles and gallons of fuel each year.</a:t>
            </a:r>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03" name="Shape 603"/>
        <p:cNvGrpSpPr/>
        <p:nvPr/>
      </p:nvGrpSpPr>
      <p:grpSpPr>
        <a:xfrm>
          <a:off x="0" y="0"/>
          <a:ext cx="0" cy="0"/>
          <a:chOff x="0" y="0"/>
          <a:chExt cx="0" cy="0"/>
        </a:xfrm>
      </p:grpSpPr>
      <p:sp>
        <p:nvSpPr>
          <p:cNvPr id="604" name="Google Shape;604;p10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Predictive Maintenance</a:t>
            </a:r>
            <a:endParaRPr u="sng"/>
          </a:p>
        </p:txBody>
      </p:sp>
      <p:sp>
        <p:nvSpPr>
          <p:cNvPr id="605" name="Google Shape;605;p10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Fleet</a:t>
            </a:r>
            <a:r>
              <a:rPr lang="en" sz="3200">
                <a:solidFill>
                  <a:schemeClr val="dk1"/>
                </a:solidFill>
                <a:latin typeface="Calibri"/>
                <a:ea typeface="Calibri"/>
                <a:cs typeface="Calibri"/>
                <a:sym typeface="Calibri"/>
              </a:rPr>
              <a:t> </a:t>
            </a:r>
            <a:r>
              <a:rPr b="1" lang="en" sz="3200">
                <a:solidFill>
                  <a:schemeClr val="dk1"/>
                </a:solidFill>
              </a:rPr>
              <a:t>Management</a:t>
            </a:r>
            <a:r>
              <a:rPr lang="en" sz="3200">
                <a:solidFill>
                  <a:schemeClr val="dk1"/>
                </a:solidFill>
                <a:latin typeface="Calibri"/>
                <a:ea typeface="Calibri"/>
                <a:cs typeface="Calibri"/>
                <a:sym typeface="Calibri"/>
              </a:rPr>
              <a:t>: AI predicts maintenance needs for vehicles and equipment by analyzing usage patterns, sensor data, and historical maintenance records. This helps prevent breakdowns and reduces downtime.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Airbus uses AI to monitor and predict maintenance requirements for its aircraft, improving reliability and reducing operational costs.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7" name="Shape 177"/>
        <p:cNvGrpSpPr/>
        <p:nvPr/>
      </p:nvGrpSpPr>
      <p:grpSpPr>
        <a:xfrm>
          <a:off x="0" y="0"/>
          <a:ext cx="0" cy="0"/>
          <a:chOff x="0" y="0"/>
          <a:chExt cx="0" cy="0"/>
        </a:xfrm>
      </p:grpSpPr>
      <p:sp>
        <p:nvSpPr>
          <p:cNvPr id="178" name="Google Shape;178;p3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1990s-2000s: Machine Learning and Big Data</a:t>
            </a:r>
            <a:endParaRPr u="sng"/>
          </a:p>
        </p:txBody>
      </p:sp>
      <p:sp>
        <p:nvSpPr>
          <p:cNvPr id="179" name="Google Shape;179;p33"/>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fontScale="62500" lnSpcReduction="10000"/>
          </a:bodyPr>
          <a:lstStyle/>
          <a:p>
            <a:pPr indent="-266700" lvl="0" marL="342900" rtl="0" algn="l">
              <a:spcBef>
                <a:spcPts val="0"/>
              </a:spcBef>
              <a:spcAft>
                <a:spcPts val="0"/>
              </a:spcAft>
              <a:buClr>
                <a:schemeClr val="dk1"/>
              </a:buClr>
              <a:buSzPct val="100000"/>
              <a:buChar char="●"/>
            </a:pPr>
            <a:r>
              <a:rPr b="1" lang="en" sz="3200">
                <a:solidFill>
                  <a:schemeClr val="dk1"/>
                </a:solidFill>
                <a:latin typeface="Calibri"/>
                <a:ea typeface="Calibri"/>
                <a:cs typeface="Calibri"/>
                <a:sym typeface="Calibri"/>
              </a:rPr>
              <a:t>1990s: </a:t>
            </a:r>
            <a:r>
              <a:rPr lang="en" sz="3200">
                <a:solidFill>
                  <a:schemeClr val="dk1"/>
                </a:solidFill>
                <a:latin typeface="Calibri"/>
                <a:ea typeface="Calibri"/>
                <a:cs typeface="Calibri"/>
                <a:sym typeface="Calibri"/>
              </a:rPr>
              <a:t>The advent of more powerful computers and the accumulation of large datasets led to significant advancements in machine learning, a subfield of AI focused on algorithms that learn from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6670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1997:</a:t>
            </a:r>
            <a:r>
              <a:rPr lang="en" sz="3200">
                <a:solidFill>
                  <a:schemeClr val="dk1"/>
                </a:solidFill>
                <a:latin typeface="Calibri"/>
                <a:ea typeface="Calibri"/>
                <a:cs typeface="Calibri"/>
                <a:sym typeface="Calibri"/>
              </a:rPr>
              <a:t> IBM's Deep Blue made history by defeating world chess champion Garry Kasparov, showcasing the potential of AI in strategic game playing.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6670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Late 1990s-2000s: </a:t>
            </a:r>
            <a:r>
              <a:rPr lang="en" sz="3200">
                <a:solidFill>
                  <a:schemeClr val="dk1"/>
                </a:solidFill>
                <a:latin typeface="Calibri"/>
                <a:ea typeface="Calibri"/>
                <a:cs typeface="Calibri"/>
                <a:sym typeface="Calibri"/>
              </a:rPr>
              <a:t>The rise of the internet and digital data spurred advancements in data-driven AI, including the development of search engines, recommendation systems, and early forms of social media analytics.</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09" name="Shape 609"/>
        <p:cNvGrpSpPr/>
        <p:nvPr/>
      </p:nvGrpSpPr>
      <p:grpSpPr>
        <a:xfrm>
          <a:off x="0" y="0"/>
          <a:ext cx="0" cy="0"/>
          <a:chOff x="0" y="0"/>
          <a:chExt cx="0" cy="0"/>
        </a:xfrm>
      </p:grpSpPr>
      <p:sp>
        <p:nvSpPr>
          <p:cNvPr id="610" name="Google Shape;610;p105"/>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AI in Entertainment</a:t>
            </a:r>
            <a:endParaRPr u="sng"/>
          </a:p>
        </p:txBody>
      </p:sp>
      <p:sp>
        <p:nvSpPr>
          <p:cNvPr id="611" name="Google Shape;611;p105"/>
          <p:cNvSpPr txBox="1"/>
          <p:nvPr>
            <p:ph idx="1" type="body"/>
          </p:nvPr>
        </p:nvSpPr>
        <p:spPr>
          <a:xfrm>
            <a:off x="457200" y="1200150"/>
            <a:ext cx="8229600" cy="33944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Content Recommendation</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Game Development</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Content Creation</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15" name="Shape 615"/>
        <p:cNvGrpSpPr/>
        <p:nvPr/>
      </p:nvGrpSpPr>
      <p:grpSpPr>
        <a:xfrm>
          <a:off x="0" y="0"/>
          <a:ext cx="0" cy="0"/>
          <a:chOff x="0" y="0"/>
          <a:chExt cx="0" cy="0"/>
        </a:xfrm>
      </p:grpSpPr>
      <p:sp>
        <p:nvSpPr>
          <p:cNvPr id="616" name="Google Shape;616;p106"/>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Content Recommendation</a:t>
            </a:r>
            <a:endParaRPr u="sng"/>
          </a:p>
        </p:txBody>
      </p:sp>
      <p:sp>
        <p:nvSpPr>
          <p:cNvPr id="617" name="Google Shape;617;p106"/>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Personalized</a:t>
            </a:r>
            <a:r>
              <a:rPr lang="en" sz="3200">
                <a:solidFill>
                  <a:schemeClr val="dk1"/>
                </a:solidFill>
                <a:latin typeface="Calibri"/>
                <a:ea typeface="Calibri"/>
                <a:cs typeface="Calibri"/>
                <a:sym typeface="Calibri"/>
              </a:rPr>
              <a:t> </a:t>
            </a:r>
            <a:r>
              <a:rPr b="1" lang="en" sz="3200">
                <a:solidFill>
                  <a:schemeClr val="dk1"/>
                </a:solidFill>
              </a:rPr>
              <a:t>Suggestions</a:t>
            </a:r>
            <a:r>
              <a:rPr lang="en" sz="3200">
                <a:solidFill>
                  <a:schemeClr val="dk1"/>
                </a:solidFill>
                <a:latin typeface="Calibri"/>
                <a:ea typeface="Calibri"/>
                <a:cs typeface="Calibri"/>
                <a:sym typeface="Calibri"/>
              </a:rPr>
              <a:t>: AI analyzes user preferences, viewing habits, and interaction data to recommend movies, TV shows, music, and other content. This keeps users engaged and enhances their experience.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Netflix’s recommendation algorithm suggests content based on what users have watched, rated, and interacted with on the platform.</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21" name="Shape 621"/>
        <p:cNvGrpSpPr/>
        <p:nvPr/>
      </p:nvGrpSpPr>
      <p:grpSpPr>
        <a:xfrm>
          <a:off x="0" y="0"/>
          <a:ext cx="0" cy="0"/>
          <a:chOff x="0" y="0"/>
          <a:chExt cx="0" cy="0"/>
        </a:xfrm>
      </p:grpSpPr>
      <p:sp>
        <p:nvSpPr>
          <p:cNvPr id="622" name="Google Shape;622;p107"/>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Game Development</a:t>
            </a:r>
            <a:endParaRPr u="sng"/>
          </a:p>
        </p:txBody>
      </p:sp>
      <p:sp>
        <p:nvSpPr>
          <p:cNvPr id="623" name="Google Shape;623;p107"/>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 sz="3200">
                <a:solidFill>
                  <a:schemeClr val="dk1"/>
                </a:solidFill>
              </a:rPr>
              <a:t>Dynamic</a:t>
            </a:r>
            <a:r>
              <a:rPr lang="en" sz="3200">
                <a:solidFill>
                  <a:schemeClr val="dk1"/>
                </a:solidFill>
                <a:latin typeface="Calibri"/>
                <a:ea typeface="Calibri"/>
                <a:cs typeface="Calibri"/>
                <a:sym typeface="Calibri"/>
              </a:rPr>
              <a:t> </a:t>
            </a:r>
            <a:r>
              <a:rPr b="1" lang="en" sz="3200">
                <a:solidFill>
                  <a:schemeClr val="dk1"/>
                </a:solidFill>
              </a:rPr>
              <a:t>Environments</a:t>
            </a:r>
            <a:r>
              <a:rPr lang="en" sz="3200">
                <a:solidFill>
                  <a:schemeClr val="dk1"/>
                </a:solidFill>
                <a:latin typeface="Calibri"/>
                <a:ea typeface="Calibri"/>
                <a:cs typeface="Calibri"/>
                <a:sym typeface="Calibri"/>
              </a:rPr>
              <a:t>: AI creates adaptive and responsive game environments that react to player actions, making games more immersive and engaging.</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0"/>
              </a:spcAft>
              <a:buClr>
                <a:schemeClr val="dk1"/>
              </a:buClr>
              <a:buSzPts val="3200"/>
              <a:buChar char="•"/>
            </a:pPr>
            <a:r>
              <a:rPr b="1" lang="en" sz="3200">
                <a:solidFill>
                  <a:schemeClr val="dk1"/>
                </a:solidFill>
              </a:rPr>
              <a:t>Example</a:t>
            </a:r>
            <a:r>
              <a:rPr lang="en" sz="3200">
                <a:solidFill>
                  <a:schemeClr val="dk1"/>
                </a:solidFill>
                <a:latin typeface="Calibri"/>
                <a:ea typeface="Calibri"/>
                <a:cs typeface="Calibri"/>
                <a:sym typeface="Calibri"/>
              </a:rPr>
              <a:t>: The AI director in Left 4 Dead adjusts the game’s difficulty and enemy placement based on player performance, creating a dynamic gameplay experience.</a:t>
            </a:r>
            <a:endParaRP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27" name="Shape 627"/>
        <p:cNvGrpSpPr/>
        <p:nvPr/>
      </p:nvGrpSpPr>
      <p:grpSpPr>
        <a:xfrm>
          <a:off x="0" y="0"/>
          <a:ext cx="0" cy="0"/>
          <a:chOff x="0" y="0"/>
          <a:chExt cx="0" cy="0"/>
        </a:xfrm>
      </p:grpSpPr>
      <p:sp>
        <p:nvSpPr>
          <p:cNvPr id="628" name="Google Shape;628;p108"/>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Content Creation</a:t>
            </a:r>
            <a:endParaRPr u="sng"/>
          </a:p>
        </p:txBody>
      </p:sp>
      <p:sp>
        <p:nvSpPr>
          <p:cNvPr id="629" name="Google Shape;629;p108"/>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 sz="3200">
                <a:solidFill>
                  <a:schemeClr val="dk1"/>
                </a:solidFill>
              </a:rPr>
              <a:t>Automated</a:t>
            </a:r>
            <a:r>
              <a:rPr lang="en" sz="3200">
                <a:solidFill>
                  <a:schemeClr val="dk1"/>
                </a:solidFill>
                <a:latin typeface="Calibri"/>
                <a:ea typeface="Calibri"/>
                <a:cs typeface="Calibri"/>
                <a:sym typeface="Calibri"/>
              </a:rPr>
              <a:t> </a:t>
            </a:r>
            <a:r>
              <a:rPr b="1" lang="en" sz="3200">
                <a:solidFill>
                  <a:schemeClr val="dk1"/>
                </a:solidFill>
              </a:rPr>
              <a:t>Production</a:t>
            </a:r>
            <a:r>
              <a:rPr lang="en" sz="3200">
                <a:solidFill>
                  <a:schemeClr val="dk1"/>
                </a:solidFill>
                <a:latin typeface="Calibri"/>
                <a:ea typeface="Calibri"/>
                <a:cs typeface="Calibri"/>
                <a:sym typeface="Calibri"/>
              </a:rPr>
              <a:t>: AI assists in generating and editing content such as videos, music, and written articles. This accelerates production processes and allows for creative experimentation.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0"/>
              </a:spcAft>
              <a:buClr>
                <a:schemeClr val="dk1"/>
              </a:buClr>
              <a:buSzPct val="100000"/>
              <a:buChar char="•"/>
            </a:pPr>
            <a:r>
              <a:rPr b="1" lang="en" sz="3200">
                <a:solidFill>
                  <a:schemeClr val="dk1"/>
                </a:solidFill>
              </a:rPr>
              <a:t>Example</a:t>
            </a:r>
            <a:r>
              <a:rPr lang="en" sz="3200">
                <a:solidFill>
                  <a:schemeClr val="dk1"/>
                </a:solidFill>
                <a:latin typeface="Calibri"/>
                <a:ea typeface="Calibri"/>
                <a:cs typeface="Calibri"/>
                <a:sym typeface="Calibri"/>
              </a:rPr>
              <a:t>: OpenAI’s GPT-3 can generate human-like text for stories, articles, and scripts, providing a tool for content creators to brainstorm and draft ideas.</a:t>
            </a:r>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33" name="Shape 633"/>
        <p:cNvGrpSpPr/>
        <p:nvPr/>
      </p:nvGrpSpPr>
      <p:grpSpPr>
        <a:xfrm>
          <a:off x="0" y="0"/>
          <a:ext cx="0" cy="0"/>
          <a:chOff x="0" y="0"/>
          <a:chExt cx="0" cy="0"/>
        </a:xfrm>
      </p:grpSpPr>
      <p:sp>
        <p:nvSpPr>
          <p:cNvPr id="634" name="Google Shape;634;p109"/>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Data Preprocessing</a:t>
            </a:r>
            <a:endParaRPr u="sng"/>
          </a:p>
        </p:txBody>
      </p:sp>
      <p:sp>
        <p:nvSpPr>
          <p:cNvPr id="635" name="Google Shape;635;p109"/>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77500" lnSpcReduction="20000"/>
          </a:bodyPr>
          <a:lstStyle/>
          <a:p>
            <a:pPr indent="0" lvl="0" marL="342900" rtl="0" algn="l">
              <a:spcBef>
                <a:spcPts val="0"/>
              </a:spcBef>
              <a:spcAft>
                <a:spcPts val="0"/>
              </a:spcAft>
              <a:buNone/>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 Raw data is often noisy, incomplete, or inconsistent. Data preprocessing involves cleaning and transforming the data into a suitable format for training.</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lang="en" sz="3200" u="sng">
                <a:solidFill>
                  <a:schemeClr val="dk1"/>
                </a:solidFill>
                <a:latin typeface="Calibri"/>
                <a:ea typeface="Calibri"/>
                <a:cs typeface="Calibri"/>
                <a:sym typeface="Calibri"/>
              </a:rPr>
              <a:t>Techniques:</a:t>
            </a:r>
            <a:endParaRPr u="sng"/>
          </a:p>
          <a:p>
            <a:pPr indent="-2971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Data Cleaning</a:t>
            </a:r>
            <a:r>
              <a:rPr lang="en" sz="3200">
                <a:solidFill>
                  <a:schemeClr val="dk1"/>
                </a:solidFill>
                <a:latin typeface="Calibri"/>
                <a:ea typeface="Calibri"/>
                <a:cs typeface="Calibri"/>
                <a:sym typeface="Calibri"/>
              </a:rPr>
              <a:t>: Removing duplicates, handling missing values, and correcting errors.</a:t>
            </a:r>
            <a:endParaRPr/>
          </a:p>
          <a:p>
            <a:pPr indent="-2971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N</a:t>
            </a:r>
            <a:r>
              <a:rPr b="1" lang="en" sz="3200">
                <a:solidFill>
                  <a:schemeClr val="dk1"/>
                </a:solidFill>
                <a:latin typeface="Calibri"/>
                <a:ea typeface="Calibri"/>
                <a:cs typeface="Calibri"/>
                <a:sym typeface="Calibri"/>
              </a:rPr>
              <a:t>ormalization:</a:t>
            </a:r>
            <a:r>
              <a:rPr lang="en" sz="3200">
                <a:solidFill>
                  <a:schemeClr val="dk1"/>
                </a:solidFill>
                <a:latin typeface="Calibri"/>
                <a:ea typeface="Calibri"/>
                <a:cs typeface="Calibri"/>
                <a:sym typeface="Calibri"/>
              </a:rPr>
              <a:t> Scaling numerical data to a standard range.</a:t>
            </a:r>
            <a:endParaRPr b="1"/>
          </a:p>
          <a:p>
            <a:pPr indent="-29718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F</a:t>
            </a:r>
            <a:r>
              <a:rPr b="1" lang="en" sz="3200">
                <a:solidFill>
                  <a:schemeClr val="dk1"/>
                </a:solidFill>
                <a:latin typeface="Calibri"/>
                <a:ea typeface="Calibri"/>
                <a:cs typeface="Calibri"/>
                <a:sym typeface="Calibri"/>
              </a:rPr>
              <a:t>eature Extraction:</a:t>
            </a:r>
            <a:r>
              <a:rPr lang="en" sz="3200">
                <a:solidFill>
                  <a:schemeClr val="dk1"/>
                </a:solidFill>
                <a:latin typeface="Calibri"/>
                <a:ea typeface="Calibri"/>
                <a:cs typeface="Calibri"/>
                <a:sym typeface="Calibri"/>
              </a:rPr>
              <a:t> Selecting and transforming relevant attributes of the data.</a:t>
            </a:r>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39" name="Shape 639"/>
        <p:cNvGrpSpPr/>
        <p:nvPr/>
      </p:nvGrpSpPr>
      <p:grpSpPr>
        <a:xfrm>
          <a:off x="0" y="0"/>
          <a:ext cx="0" cy="0"/>
          <a:chOff x="0" y="0"/>
          <a:chExt cx="0" cy="0"/>
        </a:xfrm>
      </p:grpSpPr>
      <p:sp>
        <p:nvSpPr>
          <p:cNvPr id="640" name="Google Shape;640;p110"/>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Model Selection</a:t>
            </a:r>
            <a:endParaRPr u="sng"/>
          </a:p>
        </p:txBody>
      </p:sp>
      <p:sp>
        <p:nvSpPr>
          <p:cNvPr id="641" name="Google Shape;641;p110"/>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 Choosing an appropriate machine learning algorithm to train on the data. The choice depends on the type of problem (classification, regression, clustering, etc.) and the nature of the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b="1" lang="en" sz="3200">
                <a:solidFill>
                  <a:schemeClr val="dk1"/>
                </a:solidFill>
                <a:latin typeface="Calibri"/>
                <a:ea typeface="Calibri"/>
                <a:cs typeface="Calibri"/>
                <a:sym typeface="Calibri"/>
              </a:rPr>
              <a:t>Common Algorithms:</a:t>
            </a:r>
            <a:endParaRPr b="1"/>
          </a:p>
          <a:p>
            <a:pPr indent="-31242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Linear</a:t>
            </a: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Regression</a:t>
            </a:r>
            <a:r>
              <a:rPr lang="en" sz="3200">
                <a:solidFill>
                  <a:schemeClr val="dk1"/>
                </a:solidFill>
                <a:latin typeface="Calibri"/>
                <a:ea typeface="Calibri"/>
                <a:cs typeface="Calibri"/>
                <a:sym typeface="Calibri"/>
              </a:rPr>
              <a:t>: For predicting continuous values.</a:t>
            </a:r>
            <a:endParaRPr/>
          </a:p>
          <a:p>
            <a:pPr indent="-31242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Decision</a:t>
            </a: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Trees</a:t>
            </a:r>
            <a:r>
              <a:rPr lang="en" sz="3200">
                <a:solidFill>
                  <a:schemeClr val="dk1"/>
                </a:solidFill>
                <a:latin typeface="Calibri"/>
                <a:ea typeface="Calibri"/>
                <a:cs typeface="Calibri"/>
                <a:sym typeface="Calibri"/>
              </a:rPr>
              <a:t>: For classification and regression tasks.</a:t>
            </a:r>
            <a:endParaRPr/>
          </a:p>
          <a:p>
            <a:pPr indent="-31242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K-Means</a:t>
            </a:r>
            <a:r>
              <a:rPr lang="en" sz="3200">
                <a:solidFill>
                  <a:schemeClr val="dk1"/>
                </a:solidFill>
                <a:latin typeface="Calibri"/>
                <a:ea typeface="Calibri"/>
                <a:cs typeface="Calibri"/>
                <a:sym typeface="Calibri"/>
              </a:rPr>
              <a:t>: For clustering data into groups.</a:t>
            </a:r>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45" name="Shape 645"/>
        <p:cNvGrpSpPr/>
        <p:nvPr/>
      </p:nvGrpSpPr>
      <p:grpSpPr>
        <a:xfrm>
          <a:off x="0" y="0"/>
          <a:ext cx="0" cy="0"/>
          <a:chOff x="0" y="0"/>
          <a:chExt cx="0" cy="0"/>
        </a:xfrm>
      </p:grpSpPr>
      <p:sp>
        <p:nvSpPr>
          <p:cNvPr id="646" name="Google Shape;646;p111"/>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Training the Model</a:t>
            </a:r>
            <a:endParaRPr u="sng"/>
          </a:p>
        </p:txBody>
      </p:sp>
      <p:sp>
        <p:nvSpPr>
          <p:cNvPr id="647" name="Google Shape;647;p111"/>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endParaRPr b="1"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The selected model is trained using the preprocessed data. During training, the model learns to map input data to the desired output by adjusting its parameters.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b="1" lang="en" sz="3200">
                <a:solidFill>
                  <a:schemeClr val="dk1"/>
                </a:solidFill>
                <a:latin typeface="Calibri"/>
                <a:ea typeface="Calibri"/>
                <a:cs typeface="Calibri"/>
                <a:sym typeface="Calibri"/>
              </a:rPr>
              <a:t>Process:</a:t>
            </a:r>
            <a:endParaRPr b="1" sz="3200">
              <a:solidFill>
                <a:schemeClr val="dk1"/>
              </a:solidFill>
              <a:latin typeface="Calibri"/>
              <a:ea typeface="Calibri"/>
              <a:cs typeface="Calibri"/>
              <a:sym typeface="Calibri"/>
            </a:endParaRPr>
          </a:p>
          <a:p>
            <a:pPr indent="0" lvl="0" marL="0" rtl="0" algn="l">
              <a:spcBef>
                <a:spcPts val="1200"/>
              </a:spcBef>
              <a:spcAft>
                <a:spcPts val="1200"/>
              </a:spcAft>
              <a:buNone/>
            </a:pPr>
            <a:r>
              <a:rPr lang="en" sz="3200">
                <a:solidFill>
                  <a:schemeClr val="dk1"/>
                </a:solidFill>
                <a:latin typeface="Calibri"/>
                <a:ea typeface="Calibri"/>
                <a:cs typeface="Calibri"/>
                <a:sym typeface="Calibri"/>
              </a:rPr>
              <a:t>The data is split into training and validation sets. The model is trained on the training set and validated on the validation set to tune its performance.</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51" name="Shape 651"/>
        <p:cNvGrpSpPr/>
        <p:nvPr/>
      </p:nvGrpSpPr>
      <p:grpSpPr>
        <a:xfrm>
          <a:off x="0" y="0"/>
          <a:ext cx="0" cy="0"/>
          <a:chOff x="0" y="0"/>
          <a:chExt cx="0" cy="0"/>
        </a:xfrm>
      </p:grpSpPr>
      <p:sp>
        <p:nvSpPr>
          <p:cNvPr id="652" name="Google Shape;652;p112"/>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Model Evaluation</a:t>
            </a:r>
            <a:endParaRPr u="sng"/>
          </a:p>
        </p:txBody>
      </p:sp>
      <p:sp>
        <p:nvSpPr>
          <p:cNvPr id="653" name="Google Shape;653;p112"/>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endParaRPr b="1"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After training, the model's performance is assessed using a separate test dataset to ensure it generalizes well to new, unseen data.</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lang="en" sz="3200" u="sng">
                <a:solidFill>
                  <a:schemeClr val="dk1"/>
                </a:solidFill>
                <a:latin typeface="Calibri"/>
                <a:ea typeface="Calibri"/>
                <a:cs typeface="Calibri"/>
                <a:sym typeface="Calibri"/>
              </a:rPr>
              <a:t>Metrics:</a:t>
            </a:r>
            <a:endParaRPr u="sng"/>
          </a:p>
          <a:p>
            <a:pPr indent="-2971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Accuracy:</a:t>
            </a:r>
            <a:r>
              <a:rPr lang="en" sz="3200">
                <a:solidFill>
                  <a:schemeClr val="dk1"/>
                </a:solidFill>
                <a:latin typeface="Calibri"/>
                <a:ea typeface="Calibri"/>
                <a:cs typeface="Calibri"/>
                <a:sym typeface="Calibri"/>
              </a:rPr>
              <a:t> The percentage of correct predictions.</a:t>
            </a:r>
            <a:endParaRPr/>
          </a:p>
          <a:p>
            <a:pPr indent="-2971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Precision and Recall:</a:t>
            </a:r>
            <a:r>
              <a:rPr lang="en" sz="3200">
                <a:solidFill>
                  <a:schemeClr val="dk1"/>
                </a:solidFill>
                <a:latin typeface="Calibri"/>
                <a:ea typeface="Calibri"/>
                <a:cs typeface="Calibri"/>
                <a:sym typeface="Calibri"/>
              </a:rPr>
              <a:t> Measures for evaluating classification models.</a:t>
            </a:r>
            <a:endParaRPr/>
          </a:p>
          <a:p>
            <a:pPr indent="-29718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Mean Squared Error (MSE):</a:t>
            </a:r>
            <a:r>
              <a:rPr lang="en" sz="3200">
                <a:solidFill>
                  <a:schemeClr val="dk1"/>
                </a:solidFill>
                <a:latin typeface="Calibri"/>
                <a:ea typeface="Calibri"/>
                <a:cs typeface="Calibri"/>
                <a:sym typeface="Calibri"/>
              </a:rPr>
              <a:t> For regression models.</a:t>
            </a:r>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57" name="Shape 657"/>
        <p:cNvGrpSpPr/>
        <p:nvPr/>
      </p:nvGrpSpPr>
      <p:grpSpPr>
        <a:xfrm>
          <a:off x="0" y="0"/>
          <a:ext cx="0" cy="0"/>
          <a:chOff x="0" y="0"/>
          <a:chExt cx="0" cy="0"/>
        </a:xfrm>
      </p:grpSpPr>
      <p:sp>
        <p:nvSpPr>
          <p:cNvPr id="658" name="Google Shape;658;p113"/>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Deployment and Monitoring</a:t>
            </a:r>
            <a:endParaRPr u="sng"/>
          </a:p>
        </p:txBody>
      </p:sp>
      <p:sp>
        <p:nvSpPr>
          <p:cNvPr id="659" name="Google Shape;659;p113"/>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 </a:t>
            </a:r>
            <a:endParaRPr sz="3200">
              <a:solidFill>
                <a:schemeClr val="dk1"/>
              </a:solidFill>
              <a:latin typeface="Calibri"/>
              <a:ea typeface="Calibri"/>
              <a:cs typeface="Calibri"/>
              <a:sym typeface="Calibri"/>
            </a:endParaRPr>
          </a:p>
          <a:p>
            <a:pPr indent="0" lvl="0" marL="342900" rtl="0" algn="l">
              <a:spcBef>
                <a:spcPts val="1200"/>
              </a:spcBef>
              <a:spcAft>
                <a:spcPts val="1200"/>
              </a:spcAft>
              <a:buNone/>
            </a:pPr>
            <a:r>
              <a:rPr lang="en" sz="3200">
                <a:solidFill>
                  <a:schemeClr val="dk1"/>
                </a:solidFill>
                <a:latin typeface="Calibri"/>
                <a:ea typeface="Calibri"/>
                <a:cs typeface="Calibri"/>
                <a:sym typeface="Calibri"/>
              </a:rPr>
              <a:t>Once the model is trained and evaluated, it is deployed into a production environment where it can make predictions on new data. Ongoing monitoring ensures the model maintains its performance over time.</a:t>
            </a:r>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63" name="Shape 663"/>
        <p:cNvGrpSpPr/>
        <p:nvPr/>
      </p:nvGrpSpPr>
      <p:grpSpPr>
        <a:xfrm>
          <a:off x="0" y="0"/>
          <a:ext cx="0" cy="0"/>
          <a:chOff x="0" y="0"/>
          <a:chExt cx="0" cy="0"/>
        </a:xfrm>
      </p:grpSpPr>
      <p:sp>
        <p:nvSpPr>
          <p:cNvPr id="664" name="Google Shape;664;p114"/>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Supervised Learning</a:t>
            </a:r>
            <a:endParaRPr u="sng"/>
          </a:p>
        </p:txBody>
      </p:sp>
      <p:sp>
        <p:nvSpPr>
          <p:cNvPr id="665" name="Google Shape;665;p114"/>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lnSpcReduction="2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a:t>
            </a:r>
            <a:endParaRPr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In supervised learning, the model is trained on labeled data where each input comes with a corresponding output. The goal is to learn a mapping from inputs to outputs.</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1200"/>
              </a:spcAft>
              <a:buClr>
                <a:schemeClr val="dk1"/>
              </a:buClr>
              <a:buSzPts val="3200"/>
              <a:buChar char="●"/>
            </a:pPr>
            <a:r>
              <a:rPr b="1" lang="en" sz="3200">
                <a:solidFill>
                  <a:schemeClr val="dk1"/>
                </a:solidFill>
                <a:latin typeface="Calibri"/>
                <a:ea typeface="Calibri"/>
                <a:cs typeface="Calibri"/>
                <a:sym typeface="Calibri"/>
              </a:rPr>
              <a:t>Example</a:t>
            </a:r>
            <a:r>
              <a:rPr lang="en" sz="3200">
                <a:solidFill>
                  <a:schemeClr val="dk1"/>
                </a:solidFill>
                <a:latin typeface="Calibri"/>
                <a:ea typeface="Calibri"/>
                <a:cs typeface="Calibri"/>
                <a:sym typeface="Calibri"/>
              </a:rPr>
              <a:t>: Image classification where each image is labeled with the object it contains.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3" name="Shape 183"/>
        <p:cNvGrpSpPr/>
        <p:nvPr/>
      </p:nvGrpSpPr>
      <p:grpSpPr>
        <a:xfrm>
          <a:off x="0" y="0"/>
          <a:ext cx="0" cy="0"/>
          <a:chOff x="0" y="0"/>
          <a:chExt cx="0" cy="0"/>
        </a:xfrm>
      </p:grpSpPr>
      <p:sp>
        <p:nvSpPr>
          <p:cNvPr id="184" name="Google Shape;184;p34"/>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2010s-Present: Deep Learning and Modern AI</a:t>
            </a:r>
            <a:endParaRPr u="sng"/>
          </a:p>
        </p:txBody>
      </p:sp>
      <p:sp>
        <p:nvSpPr>
          <p:cNvPr id="185" name="Google Shape;185;p34"/>
          <p:cNvSpPr txBox="1"/>
          <p:nvPr>
            <p:ph idx="1" type="body"/>
          </p:nvPr>
        </p:nvSpPr>
        <p:spPr>
          <a:xfrm>
            <a:off x="457200" y="1200150"/>
            <a:ext cx="8229600" cy="3943500"/>
          </a:xfrm>
          <a:prstGeom prst="rect">
            <a:avLst/>
          </a:prstGeom>
          <a:noFill/>
          <a:ln>
            <a:noFill/>
          </a:ln>
        </p:spPr>
        <p:txBody>
          <a:bodyPr anchorCtr="0" anchor="t" bIns="45700" lIns="91425" spcFirstLastPara="1" rIns="91425" wrap="square" tIns="45700">
            <a:normAutofit fontScale="55000" lnSpcReduction="20000"/>
          </a:bodyPr>
          <a:lstStyle/>
          <a:p>
            <a:pPr indent="-251459" lvl="0" marL="342900" rtl="0" algn="l">
              <a:spcBef>
                <a:spcPts val="0"/>
              </a:spcBef>
              <a:spcAft>
                <a:spcPts val="0"/>
              </a:spcAft>
              <a:buClr>
                <a:schemeClr val="dk1"/>
              </a:buClr>
              <a:buSzPct val="100000"/>
              <a:buChar char="●"/>
            </a:pPr>
            <a:r>
              <a:rPr lang="en" sz="3200">
                <a:solidFill>
                  <a:schemeClr val="dk1"/>
                </a:solidFill>
                <a:latin typeface="Calibri"/>
                <a:ea typeface="Calibri"/>
                <a:cs typeface="Calibri"/>
                <a:sym typeface="Calibri"/>
              </a:rPr>
              <a:t>2010s: The development of deep learning, a subset of machine learning involving neural networks with many layers, revolutionized AI. Breakthroughs in image and speech recognition, natural language processing, and game playing were achieved.</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51459"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2011: IBM's Watson won the quiz show Jeopardy!, demonstrating the power of AI in processing and understanding natural language.</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51459"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2016: Google's DeepMind developed AlphaGo, which defeated Go champion Lee Sedol, highlighting the advanced capabilities of AI in complex strategic games.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251459" lvl="0" marL="342900" rtl="0" algn="l">
              <a:spcBef>
                <a:spcPts val="640"/>
              </a:spcBef>
              <a:spcAft>
                <a:spcPts val="1200"/>
              </a:spcAft>
              <a:buClr>
                <a:schemeClr val="dk1"/>
              </a:buClr>
              <a:buSzPct val="100000"/>
              <a:buChar char="●"/>
            </a:pPr>
            <a:r>
              <a:rPr lang="en" sz="3200">
                <a:solidFill>
                  <a:schemeClr val="dk1"/>
                </a:solidFill>
                <a:latin typeface="Calibri"/>
                <a:ea typeface="Calibri"/>
                <a:cs typeface="Calibri"/>
                <a:sym typeface="Calibri"/>
              </a:rPr>
              <a:t>Present: AI is now integrated into various aspects of daily life, from virtual assistants and autonomous vehicles to personalized healthcare and financial services.</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69" name="Shape 669"/>
        <p:cNvGrpSpPr/>
        <p:nvPr/>
      </p:nvGrpSpPr>
      <p:grpSpPr>
        <a:xfrm>
          <a:off x="0" y="0"/>
          <a:ext cx="0" cy="0"/>
          <a:chOff x="0" y="0"/>
          <a:chExt cx="0" cy="0"/>
        </a:xfrm>
      </p:grpSpPr>
      <p:sp>
        <p:nvSpPr>
          <p:cNvPr id="670" name="Google Shape;670;p115"/>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Unsupervised Learning</a:t>
            </a:r>
            <a:endParaRPr u="sng"/>
          </a:p>
        </p:txBody>
      </p:sp>
      <p:sp>
        <p:nvSpPr>
          <p:cNvPr id="671" name="Google Shape;671;p115"/>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lnSpcReduction="2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endParaRPr b="1"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Unsupervised learning involves training a model on unlabeled data. The goal is to find hidden patterns or structures in the data.</a:t>
            </a:r>
            <a:endParaRPr/>
          </a:p>
          <a:p>
            <a:pPr indent="-139700" lvl="0" marL="342900" rtl="0" algn="l">
              <a:spcBef>
                <a:spcPts val="640"/>
              </a:spcBef>
              <a:spcAft>
                <a:spcPts val="0"/>
              </a:spcAft>
              <a:buClr>
                <a:schemeClr val="dk1"/>
              </a:buClr>
              <a:buSzPts val="3200"/>
              <a:buNone/>
            </a:pPr>
            <a:r>
              <a:t/>
            </a:r>
            <a:endParaRPr sz="3200">
              <a:solidFill>
                <a:schemeClr val="dk1"/>
              </a:solidFill>
              <a:latin typeface="Calibri"/>
              <a:ea typeface="Calibri"/>
              <a:cs typeface="Calibri"/>
              <a:sym typeface="Calibri"/>
            </a:endParaRPr>
          </a:p>
          <a:p>
            <a:pPr indent="-342900" lvl="0" marL="342900" rtl="0" algn="l">
              <a:spcBef>
                <a:spcPts val="640"/>
              </a:spcBef>
              <a:spcAft>
                <a:spcPts val="1200"/>
              </a:spcAft>
              <a:buClr>
                <a:schemeClr val="dk1"/>
              </a:buClr>
              <a:buSzPts val="3200"/>
              <a:buChar char="●"/>
            </a:pPr>
            <a:r>
              <a:rPr b="1" lang="en" sz="3200">
                <a:solidFill>
                  <a:schemeClr val="dk1"/>
                </a:solidFill>
                <a:latin typeface="Calibri"/>
                <a:ea typeface="Calibri"/>
                <a:cs typeface="Calibri"/>
                <a:sym typeface="Calibri"/>
              </a:rPr>
              <a:t>Example:</a:t>
            </a:r>
            <a:r>
              <a:rPr lang="en" sz="3200">
                <a:solidFill>
                  <a:schemeClr val="dk1"/>
                </a:solidFill>
                <a:latin typeface="Calibri"/>
                <a:ea typeface="Calibri"/>
                <a:cs typeface="Calibri"/>
                <a:sym typeface="Calibri"/>
              </a:rPr>
              <a:t> Customer segmentation where the model groups customers based on purchasing behavior without predefined labels.</a:t>
            </a:r>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75" name="Shape 675"/>
        <p:cNvGrpSpPr/>
        <p:nvPr/>
      </p:nvGrpSpPr>
      <p:grpSpPr>
        <a:xfrm>
          <a:off x="0" y="0"/>
          <a:ext cx="0" cy="0"/>
          <a:chOff x="0" y="0"/>
          <a:chExt cx="0" cy="0"/>
        </a:xfrm>
      </p:grpSpPr>
      <p:sp>
        <p:nvSpPr>
          <p:cNvPr id="676" name="Google Shape;676;p116"/>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Reinforcement Learning</a:t>
            </a:r>
            <a:endParaRPr u="sng"/>
          </a:p>
        </p:txBody>
      </p:sp>
      <p:sp>
        <p:nvSpPr>
          <p:cNvPr id="677" name="Google Shape;677;p116"/>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None/>
            </a:pP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a:t>
            </a:r>
            <a:endParaRPr sz="3200">
              <a:solidFill>
                <a:schemeClr val="dk1"/>
              </a:solidFill>
              <a:latin typeface="Calibri"/>
              <a:ea typeface="Calibri"/>
              <a:cs typeface="Calibri"/>
              <a:sym typeface="Calibri"/>
            </a:endParaRPr>
          </a:p>
          <a:p>
            <a:pPr indent="0" lvl="0" marL="0" rtl="0" algn="l">
              <a:spcBef>
                <a:spcPts val="0"/>
              </a:spcBef>
              <a:spcAft>
                <a:spcPts val="0"/>
              </a:spcAft>
              <a:buNone/>
            </a:pPr>
            <a:r>
              <a:rPr lang="en" sz="3200">
                <a:solidFill>
                  <a:schemeClr val="dk1"/>
                </a:solidFill>
                <a:latin typeface="Calibri"/>
                <a:ea typeface="Calibri"/>
                <a:cs typeface="Calibri"/>
                <a:sym typeface="Calibri"/>
              </a:rPr>
              <a:t>In reinforcement learning, an agent learns to make decisions by interacting with an environment. The agent receives rewards or penalties based on its actions and aims to maximize cumulative rewards.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327660" lvl="0" marL="342900" rtl="0" algn="l">
              <a:spcBef>
                <a:spcPts val="640"/>
              </a:spcBef>
              <a:spcAft>
                <a:spcPts val="1200"/>
              </a:spcAft>
              <a:buClr>
                <a:schemeClr val="dk1"/>
              </a:buClr>
              <a:buSzPct val="100000"/>
              <a:buChar char="●"/>
            </a:pPr>
            <a:r>
              <a:rPr b="1" lang="en" sz="3200">
                <a:solidFill>
                  <a:schemeClr val="dk1"/>
                </a:solidFill>
                <a:latin typeface="Calibri"/>
                <a:ea typeface="Calibri"/>
                <a:cs typeface="Calibri"/>
                <a:sym typeface="Calibri"/>
              </a:rPr>
              <a:t>Example</a:t>
            </a:r>
            <a:r>
              <a:rPr lang="en" sz="3200">
                <a:solidFill>
                  <a:schemeClr val="dk1"/>
                </a:solidFill>
                <a:latin typeface="Calibri"/>
                <a:ea typeface="Calibri"/>
                <a:cs typeface="Calibri"/>
                <a:sym typeface="Calibri"/>
              </a:rPr>
              <a:t>: Training a robot to navigate a maze by rewarding it for reaching the exit.</a:t>
            </a:r>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81" name="Shape 681"/>
        <p:cNvGrpSpPr/>
        <p:nvPr/>
      </p:nvGrpSpPr>
      <p:grpSpPr>
        <a:xfrm>
          <a:off x="0" y="0"/>
          <a:ext cx="0" cy="0"/>
          <a:chOff x="0" y="0"/>
          <a:chExt cx="0" cy="0"/>
        </a:xfrm>
      </p:grpSpPr>
      <p:sp>
        <p:nvSpPr>
          <p:cNvPr id="682" name="Google Shape;682;p117"/>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60"/>
              <a:buFont typeface="Calibri"/>
              <a:buNone/>
            </a:pPr>
            <a:r>
              <a:rPr lang="en" sz="3060" u="sng">
                <a:solidFill>
                  <a:schemeClr val="dk1"/>
                </a:solidFill>
                <a:latin typeface="Calibri"/>
                <a:ea typeface="Calibri"/>
                <a:cs typeface="Calibri"/>
                <a:sym typeface="Calibri"/>
              </a:rPr>
              <a:t>Role of Data, Algorithms, and Computational Power</a:t>
            </a:r>
            <a:endParaRPr sz="1620" u="sng"/>
          </a:p>
        </p:txBody>
      </p:sp>
      <p:sp>
        <p:nvSpPr>
          <p:cNvPr id="683" name="Google Shape;683;p117"/>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40000" lnSpcReduction="10000"/>
          </a:bodyPr>
          <a:lstStyle/>
          <a:p>
            <a:pPr indent="0" lvl="0" marL="0" rtl="0" algn="l">
              <a:spcBef>
                <a:spcPts val="0"/>
              </a:spcBef>
              <a:spcAft>
                <a:spcPts val="0"/>
              </a:spcAft>
              <a:buNone/>
            </a:pPr>
            <a:r>
              <a:rPr lang="en" sz="3200" u="sng">
                <a:solidFill>
                  <a:schemeClr val="dk1"/>
                </a:solidFill>
                <a:latin typeface="Calibri"/>
                <a:ea typeface="Calibri"/>
                <a:cs typeface="Calibri"/>
                <a:sym typeface="Calibri"/>
              </a:rPr>
              <a:t>Data:</a:t>
            </a:r>
            <a:endParaRPr u="sng"/>
          </a:p>
          <a:p>
            <a:pPr indent="-2209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Importance</a:t>
            </a:r>
            <a:r>
              <a:rPr lang="en" sz="3200">
                <a:solidFill>
                  <a:schemeClr val="dk1"/>
                </a:solidFill>
                <a:latin typeface="Calibri"/>
                <a:ea typeface="Calibri"/>
                <a:cs typeface="Calibri"/>
                <a:sym typeface="Calibri"/>
              </a:rPr>
              <a:t>: High-quality data is crucial for training effective AI models. The more relevant and diverse the data, the better the model can learn and generalize.</a:t>
            </a:r>
            <a:endParaRPr/>
          </a:p>
          <a:p>
            <a:pPr indent="-2209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Challenges</a:t>
            </a:r>
            <a:r>
              <a:rPr lang="en" sz="3200">
                <a:solidFill>
                  <a:schemeClr val="dk1"/>
                </a:solidFill>
                <a:latin typeface="Calibri"/>
                <a:ea typeface="Calibri"/>
                <a:cs typeface="Calibri"/>
                <a:sym typeface="Calibri"/>
              </a:rPr>
              <a:t>: Data privacy, collection, and annotation are significant challenges in building AI systems.</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lang="en" sz="3200" u="sng">
                <a:solidFill>
                  <a:schemeClr val="dk1"/>
                </a:solidFill>
                <a:latin typeface="Calibri"/>
                <a:ea typeface="Calibri"/>
                <a:cs typeface="Calibri"/>
                <a:sym typeface="Calibri"/>
              </a:rPr>
              <a:t>Algorithms:</a:t>
            </a:r>
            <a:endParaRPr u="sng"/>
          </a:p>
          <a:p>
            <a:pPr indent="-22098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Definition</a:t>
            </a:r>
            <a:r>
              <a:rPr lang="en" sz="3200">
                <a:solidFill>
                  <a:schemeClr val="dk1"/>
                </a:solidFill>
                <a:latin typeface="Calibri"/>
                <a:ea typeface="Calibri"/>
                <a:cs typeface="Calibri"/>
                <a:sym typeface="Calibri"/>
              </a:rPr>
              <a:t>: Algorithms are the mathematical and logical instructions that drive the learning process. They define how the model processes data and makes predictions.</a:t>
            </a:r>
            <a:endParaRPr/>
          </a:p>
          <a:p>
            <a:pPr indent="-220980" lvl="0" marL="342900" rtl="0" algn="l">
              <a:spcBef>
                <a:spcPts val="640"/>
              </a:spcBef>
              <a:spcAft>
                <a:spcPts val="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Types</a:t>
            </a:r>
            <a:r>
              <a:rPr lang="en" sz="3200">
                <a:solidFill>
                  <a:schemeClr val="dk1"/>
                </a:solidFill>
                <a:latin typeface="Calibri"/>
                <a:ea typeface="Calibri"/>
                <a:cs typeface="Calibri"/>
                <a:sym typeface="Calibri"/>
              </a:rPr>
              <a:t>: Different algorithms are suited to different types of problems, from linear regression for predicting continuous values to convolutional neural networks for image recognition.</a:t>
            </a:r>
            <a:endParaRPr/>
          </a:p>
          <a:p>
            <a:pPr indent="-139700" lvl="0" marL="342900" rtl="0" algn="l">
              <a:spcBef>
                <a:spcPts val="640"/>
              </a:spcBef>
              <a:spcAft>
                <a:spcPts val="0"/>
              </a:spcAft>
              <a:buClr>
                <a:schemeClr val="dk1"/>
              </a:buClr>
              <a:buSzPct val="100000"/>
              <a:buNone/>
            </a:pPr>
            <a:r>
              <a:t/>
            </a:r>
            <a:endParaRPr sz="3200">
              <a:solidFill>
                <a:schemeClr val="dk1"/>
              </a:solidFill>
              <a:latin typeface="Calibri"/>
              <a:ea typeface="Calibri"/>
              <a:cs typeface="Calibri"/>
              <a:sym typeface="Calibri"/>
            </a:endParaRPr>
          </a:p>
          <a:p>
            <a:pPr indent="0" lvl="0" marL="0" rtl="0" algn="l">
              <a:spcBef>
                <a:spcPts val="640"/>
              </a:spcBef>
              <a:spcAft>
                <a:spcPts val="0"/>
              </a:spcAft>
              <a:buNone/>
            </a:pPr>
            <a:r>
              <a:rPr lang="en" sz="3200" u="sng">
                <a:solidFill>
                  <a:schemeClr val="dk1"/>
                </a:solidFill>
                <a:latin typeface="Calibri"/>
                <a:ea typeface="Calibri"/>
                <a:cs typeface="Calibri"/>
                <a:sym typeface="Calibri"/>
              </a:rPr>
              <a:t>Computational Power:</a:t>
            </a:r>
            <a:endParaRPr u="sng"/>
          </a:p>
          <a:p>
            <a:pPr indent="-220980" lvl="0" marL="342900" rtl="0" algn="l">
              <a:spcBef>
                <a:spcPts val="640"/>
              </a:spcBef>
              <a:spcAft>
                <a:spcPts val="0"/>
              </a:spcAft>
              <a:buClr>
                <a:schemeClr val="dk1"/>
              </a:buClr>
              <a:buSzPct val="100000"/>
              <a:buChar char="●"/>
            </a:pPr>
            <a:r>
              <a:rPr b="1" lang="en" sz="3200">
                <a:solidFill>
                  <a:schemeClr val="dk1"/>
                </a:solidFill>
                <a:latin typeface="Calibri"/>
                <a:ea typeface="Calibri"/>
                <a:cs typeface="Calibri"/>
                <a:sym typeface="Calibri"/>
              </a:rPr>
              <a:t>Importance</a:t>
            </a:r>
            <a:r>
              <a:rPr lang="en" sz="3200">
                <a:solidFill>
                  <a:schemeClr val="dk1"/>
                </a:solidFill>
                <a:latin typeface="Calibri"/>
                <a:ea typeface="Calibri"/>
                <a:cs typeface="Calibri"/>
                <a:sym typeface="Calibri"/>
              </a:rPr>
              <a:t>: Training complex AI models, especially deep learning models, requires significant computational resources. Advances in hardware such as GPUs and TPUs have accelerated AI research and application.</a:t>
            </a:r>
            <a:endParaRPr/>
          </a:p>
          <a:p>
            <a:pPr indent="-220980" lvl="0" marL="342900" rtl="0" algn="l">
              <a:spcBef>
                <a:spcPts val="640"/>
              </a:spcBef>
              <a:spcAft>
                <a:spcPts val="1200"/>
              </a:spcAft>
              <a:buClr>
                <a:schemeClr val="dk1"/>
              </a:buClr>
              <a:buSzPct val="100000"/>
              <a:buChar char="●"/>
            </a:pP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Cloud</a:t>
            </a:r>
            <a:r>
              <a:rPr lang="en" sz="3200">
                <a:solidFill>
                  <a:schemeClr val="dk1"/>
                </a:solidFill>
                <a:latin typeface="Calibri"/>
                <a:ea typeface="Calibri"/>
                <a:cs typeface="Calibri"/>
                <a:sym typeface="Calibri"/>
              </a:rPr>
              <a:t> </a:t>
            </a:r>
            <a:r>
              <a:rPr b="1" lang="en" sz="3200">
                <a:solidFill>
                  <a:schemeClr val="dk1"/>
                </a:solidFill>
                <a:latin typeface="Calibri"/>
                <a:ea typeface="Calibri"/>
                <a:cs typeface="Calibri"/>
                <a:sym typeface="Calibri"/>
              </a:rPr>
              <a:t>Computing</a:t>
            </a:r>
            <a:r>
              <a:rPr lang="en" sz="3200">
                <a:solidFill>
                  <a:schemeClr val="dk1"/>
                </a:solidFill>
                <a:latin typeface="Calibri"/>
                <a:ea typeface="Calibri"/>
                <a:cs typeface="Calibri"/>
                <a:sym typeface="Calibri"/>
              </a:rPr>
              <a:t>: Many AI applications leverage cloud computing platforms to access scalable and powerful computational resources.</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87" name="Shape 687"/>
        <p:cNvGrpSpPr/>
        <p:nvPr/>
      </p:nvGrpSpPr>
      <p:grpSpPr>
        <a:xfrm>
          <a:off x="0" y="0"/>
          <a:ext cx="0" cy="0"/>
          <a:chOff x="0" y="0"/>
          <a:chExt cx="0" cy="0"/>
        </a:xfrm>
      </p:grpSpPr>
      <p:sp>
        <p:nvSpPr>
          <p:cNvPr id="688" name="Google Shape;688;p118"/>
          <p:cNvSpPr txBox="1"/>
          <p:nvPr>
            <p:ph type="title"/>
          </p:nvPr>
        </p:nvSpPr>
        <p:spPr>
          <a:xfrm>
            <a:off x="457200" y="154484"/>
            <a:ext cx="8229600" cy="6432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 sz="4400" u="sng">
                <a:solidFill>
                  <a:schemeClr val="dk1"/>
                </a:solidFill>
                <a:latin typeface="Calibri"/>
                <a:ea typeface="Calibri"/>
                <a:cs typeface="Calibri"/>
                <a:sym typeface="Calibri"/>
              </a:rPr>
              <a:t>Summary</a:t>
            </a:r>
            <a:endParaRPr u="sng"/>
          </a:p>
        </p:txBody>
      </p:sp>
      <p:sp>
        <p:nvSpPr>
          <p:cNvPr id="689" name="Google Shape;689;p118"/>
          <p:cNvSpPr txBox="1"/>
          <p:nvPr>
            <p:ph idx="1" type="body"/>
          </p:nvPr>
        </p:nvSpPr>
        <p:spPr>
          <a:xfrm>
            <a:off x="457200" y="900133"/>
            <a:ext cx="8229600" cy="4243500"/>
          </a:xfrm>
          <a:prstGeom prst="rect">
            <a:avLst/>
          </a:prstGeom>
          <a:noFill/>
          <a:ln>
            <a:noFill/>
          </a:ln>
        </p:spPr>
        <p:txBody>
          <a:bodyPr anchorCtr="0" anchor="t" bIns="45700" lIns="91425" spcFirstLastPara="1" rIns="91425" wrap="square" tIns="45700">
            <a:normAutofit fontScale="92500" lnSpcReduction="20000"/>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Understanding how AI works involves grasping the basics of machine learning, recognizing the different learning </a:t>
            </a:r>
            <a:r>
              <a:rPr lang="en" sz="3200">
                <a:solidFill>
                  <a:schemeClr val="dk1"/>
                </a:solidFill>
                <a:latin typeface="Calibri"/>
                <a:ea typeface="Calibri"/>
                <a:cs typeface="Calibri"/>
                <a:sym typeface="Calibri"/>
              </a:rPr>
              <a:t>patterns</a:t>
            </a:r>
            <a:r>
              <a:rPr lang="en" sz="3200">
                <a:solidFill>
                  <a:schemeClr val="dk1"/>
                </a:solidFill>
                <a:latin typeface="Calibri"/>
                <a:ea typeface="Calibri"/>
                <a:cs typeface="Calibri"/>
                <a:sym typeface="Calibri"/>
              </a:rPr>
              <a:t> (supervised, unsupervised, and reinforcement learning), and appreciating the roles of data, algorithms, and computational power. </a:t>
            </a:r>
            <a:endParaRPr sz="3200">
              <a:solidFill>
                <a:schemeClr val="dk1"/>
              </a:solidFill>
              <a:latin typeface="Calibri"/>
              <a:ea typeface="Calibri"/>
              <a:cs typeface="Calibri"/>
              <a:sym typeface="Calibri"/>
            </a:endParaRPr>
          </a:p>
          <a:p>
            <a:pPr indent="0" lvl="0" marL="342900" rtl="0" algn="l">
              <a:spcBef>
                <a:spcPts val="1200"/>
              </a:spcBef>
              <a:spcAft>
                <a:spcPts val="1200"/>
              </a:spcAft>
              <a:buNone/>
            </a:pPr>
            <a:r>
              <a:rPr lang="en" sz="3200">
                <a:solidFill>
                  <a:schemeClr val="dk1"/>
                </a:solidFill>
                <a:latin typeface="Calibri"/>
                <a:ea typeface="Calibri"/>
                <a:cs typeface="Calibri"/>
                <a:sym typeface="Calibri"/>
              </a:rPr>
              <a:t>This foundational knowledge helps us appreciate the complexity and potential of AI systems in solving real-world problems.</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93" name="Shape 693"/>
        <p:cNvGrpSpPr/>
        <p:nvPr/>
      </p:nvGrpSpPr>
      <p:grpSpPr>
        <a:xfrm>
          <a:off x="0" y="0"/>
          <a:ext cx="0" cy="0"/>
          <a:chOff x="0" y="0"/>
          <a:chExt cx="0" cy="0"/>
        </a:xfrm>
      </p:grpSpPr>
      <p:sp>
        <p:nvSpPr>
          <p:cNvPr id="694" name="Google Shape;694;p119"/>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Conclusion</a:t>
            </a:r>
            <a:endParaRPr u="sng"/>
          </a:p>
        </p:txBody>
      </p:sp>
      <p:sp>
        <p:nvSpPr>
          <p:cNvPr id="695" name="Google Shape;695;p119"/>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
                <a:solidFill>
                  <a:srgbClr val="888888"/>
                </a:solidFill>
              </a:rPr>
              <a:t>Summary and Final Thoughts on AI</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99" name="Shape 699"/>
        <p:cNvGrpSpPr/>
        <p:nvPr/>
      </p:nvGrpSpPr>
      <p:grpSpPr>
        <a:xfrm>
          <a:off x="0" y="0"/>
          <a:ext cx="0" cy="0"/>
          <a:chOff x="0" y="0"/>
          <a:chExt cx="0" cy="0"/>
        </a:xfrm>
      </p:grpSpPr>
      <p:sp>
        <p:nvSpPr>
          <p:cNvPr id="700" name="Google Shape;700;p120"/>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Summary of Key Points</a:t>
            </a:r>
            <a:endParaRPr u="sng"/>
          </a:p>
        </p:txBody>
      </p:sp>
      <p:sp>
        <p:nvSpPr>
          <p:cNvPr id="701" name="Google Shape;701;p120"/>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 sz="3200">
                <a:solidFill>
                  <a:schemeClr val="dk1"/>
                </a:solidFill>
                <a:latin typeface="Calibri"/>
                <a:ea typeface="Calibri"/>
                <a:cs typeface="Calibri"/>
                <a:sym typeface="Calibri"/>
              </a:rPr>
              <a:t>Understanding AI</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Types of AI and How They Work</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Applications Across Industries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Benefits and Challenges</a:t>
            </a:r>
            <a:endParaRPr/>
          </a:p>
          <a:p>
            <a:pPr indent="-342900" lvl="0" marL="342900" rtl="0" algn="l">
              <a:spcBef>
                <a:spcPts val="640"/>
              </a:spcBef>
              <a:spcAft>
                <a:spcPts val="0"/>
              </a:spcAft>
              <a:buClr>
                <a:schemeClr val="dk1"/>
              </a:buClr>
              <a:buSzPts val="3200"/>
              <a:buChar char="•"/>
            </a:pPr>
            <a:r>
              <a:rPr lang="en" sz="3200">
                <a:solidFill>
                  <a:schemeClr val="dk1"/>
                </a:solidFill>
                <a:latin typeface="Calibri"/>
                <a:ea typeface="Calibri"/>
                <a:cs typeface="Calibri"/>
                <a:sym typeface="Calibri"/>
              </a:rPr>
              <a:t>Future of AI</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05" name="Shape 705"/>
        <p:cNvGrpSpPr/>
        <p:nvPr/>
      </p:nvGrpSpPr>
      <p:grpSpPr>
        <a:xfrm>
          <a:off x="0" y="0"/>
          <a:ext cx="0" cy="0"/>
          <a:chOff x="0" y="0"/>
          <a:chExt cx="0" cy="0"/>
        </a:xfrm>
      </p:grpSpPr>
      <p:sp>
        <p:nvSpPr>
          <p:cNvPr id="706" name="Google Shape;706;p121"/>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Understanding AI</a:t>
            </a:r>
            <a:endParaRPr u="sng"/>
          </a:p>
        </p:txBody>
      </p:sp>
      <p:sp>
        <p:nvSpPr>
          <p:cNvPr id="707" name="Google Shape;707;p121"/>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AI has evolved from its early beginnings in the 1950s to become an integral part of modern technology.</a:t>
            </a:r>
            <a:endParaRPr sz="3200">
              <a:solidFill>
                <a:schemeClr val="dk1"/>
              </a:solidFill>
              <a:latin typeface="Calibri"/>
              <a:ea typeface="Calibri"/>
              <a:cs typeface="Calibri"/>
              <a:sym typeface="Calibri"/>
            </a:endParaRPr>
          </a:p>
          <a:p>
            <a:pPr indent="0" lvl="0" marL="342900" rtl="0" algn="l">
              <a:spcBef>
                <a:spcPts val="0"/>
              </a:spcBef>
              <a:spcAft>
                <a:spcPts val="0"/>
              </a:spcAft>
              <a:buNone/>
            </a:pPr>
            <a:r>
              <a:t/>
            </a:r>
            <a:endParaRPr/>
          </a:p>
          <a:p>
            <a:pPr indent="0" lvl="0" marL="342900" rtl="0" algn="l">
              <a:spcBef>
                <a:spcPts val="0"/>
              </a:spcBef>
              <a:spcAft>
                <a:spcPts val="0"/>
              </a:spcAft>
              <a:buNone/>
            </a:pPr>
            <a:r>
              <a:rPr lang="en" sz="3200">
                <a:solidFill>
                  <a:schemeClr val="dk1"/>
                </a:solidFill>
                <a:latin typeface="Calibri"/>
                <a:ea typeface="Calibri"/>
                <a:cs typeface="Calibri"/>
                <a:sym typeface="Calibri"/>
              </a:rPr>
              <a:t>The distinction between Narrow AI and General AI highlights the current capabilities and future aspirations of AI research.</a:t>
            </a:r>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11" name="Shape 711"/>
        <p:cNvGrpSpPr/>
        <p:nvPr/>
      </p:nvGrpSpPr>
      <p:grpSpPr>
        <a:xfrm>
          <a:off x="0" y="0"/>
          <a:ext cx="0" cy="0"/>
          <a:chOff x="0" y="0"/>
          <a:chExt cx="0" cy="0"/>
        </a:xfrm>
      </p:grpSpPr>
      <p:sp>
        <p:nvSpPr>
          <p:cNvPr id="712" name="Google Shape;712;p122"/>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Types of AI and How They Work</a:t>
            </a:r>
            <a:endParaRPr u="sng"/>
          </a:p>
        </p:txBody>
      </p:sp>
      <p:sp>
        <p:nvSpPr>
          <p:cNvPr id="713" name="Google Shape;713;p122"/>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10000"/>
          </a:bodyPr>
          <a:lstStyle/>
          <a:p>
            <a:pPr indent="0" lvl="0" marL="342900" rtl="0" algn="l">
              <a:spcBef>
                <a:spcPts val="0"/>
              </a:spcBef>
              <a:spcAft>
                <a:spcPts val="0"/>
              </a:spcAft>
              <a:buNone/>
            </a:pPr>
            <a:r>
              <a:rPr lang="en" sz="3200">
                <a:solidFill>
                  <a:schemeClr val="dk1"/>
                </a:solidFill>
                <a:latin typeface="Calibri"/>
                <a:ea typeface="Calibri"/>
                <a:cs typeface="Calibri"/>
                <a:sym typeface="Calibri"/>
              </a:rPr>
              <a:t>Machine learning, deep learning, and neural networks form the backbone of AI, each contributing to advancements in various fields. </a:t>
            </a:r>
            <a:endParaRPr sz="3200">
              <a:solidFill>
                <a:schemeClr val="dk1"/>
              </a:solidFill>
              <a:latin typeface="Calibri"/>
              <a:ea typeface="Calibri"/>
              <a:cs typeface="Calibri"/>
              <a:sym typeface="Calibri"/>
            </a:endParaRPr>
          </a:p>
          <a:p>
            <a:pPr indent="0" lvl="0" marL="342900" rtl="0" algn="l">
              <a:spcBef>
                <a:spcPts val="0"/>
              </a:spcBef>
              <a:spcAft>
                <a:spcPts val="0"/>
              </a:spcAft>
              <a:buNone/>
            </a:pPr>
            <a:r>
              <a:t/>
            </a:r>
            <a:endParaRPr/>
          </a:p>
          <a:p>
            <a:pPr indent="0" lvl="0" marL="342900" rtl="0" algn="l">
              <a:spcBef>
                <a:spcPts val="0"/>
              </a:spcBef>
              <a:spcAft>
                <a:spcPts val="0"/>
              </a:spcAft>
              <a:buNone/>
            </a:pPr>
            <a:r>
              <a:rPr lang="en" sz="3200">
                <a:solidFill>
                  <a:schemeClr val="dk1"/>
                </a:solidFill>
                <a:latin typeface="Calibri"/>
                <a:ea typeface="Calibri"/>
                <a:cs typeface="Calibri"/>
                <a:sym typeface="Calibri"/>
              </a:rPr>
              <a:t>Supervised, unsupervised, and reinforcement learning are key approaches used to train AI models.</a:t>
            </a:r>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17" name="Shape 717"/>
        <p:cNvGrpSpPr/>
        <p:nvPr/>
      </p:nvGrpSpPr>
      <p:grpSpPr>
        <a:xfrm>
          <a:off x="0" y="0"/>
          <a:ext cx="0" cy="0"/>
          <a:chOff x="0" y="0"/>
          <a:chExt cx="0" cy="0"/>
        </a:xfrm>
      </p:grpSpPr>
      <p:sp>
        <p:nvSpPr>
          <p:cNvPr id="718" name="Google Shape;718;p123"/>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Applications Across Industries</a:t>
            </a:r>
            <a:endParaRPr u="sng"/>
          </a:p>
        </p:txBody>
      </p:sp>
      <p:sp>
        <p:nvSpPr>
          <p:cNvPr id="719" name="Google Shape;719;p123"/>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None/>
            </a:pPr>
            <a:r>
              <a:rPr lang="en" sz="3200">
                <a:solidFill>
                  <a:schemeClr val="dk1"/>
                </a:solidFill>
                <a:latin typeface="Calibri"/>
                <a:ea typeface="Calibri"/>
                <a:cs typeface="Calibri"/>
                <a:sym typeface="Calibri"/>
              </a:rPr>
              <a:t>AI's impact spans healthcare, finance, retail, transportation, and entertainment. </a:t>
            </a:r>
            <a:endParaRPr sz="3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In healthcare, AI assists in diagnostics and personalized medicine. </a:t>
            </a:r>
            <a:endParaRPr sz="3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In finance, it enhances fraud detection and algorithmic trading. </a:t>
            </a:r>
            <a:endParaRPr sz="3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Retail benefits from AI in customer service and inventory management, while transportation sees advancements in autonomous vehicles and logistics. </a:t>
            </a:r>
            <a:endParaRPr sz="3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Entertainment is enriched by AI through personalized content recommendations and dynamic game development.</a:t>
            </a:r>
            <a:endParaRP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23" name="Shape 723"/>
        <p:cNvGrpSpPr/>
        <p:nvPr/>
      </p:nvGrpSpPr>
      <p:grpSpPr>
        <a:xfrm>
          <a:off x="0" y="0"/>
          <a:ext cx="0" cy="0"/>
          <a:chOff x="0" y="0"/>
          <a:chExt cx="0" cy="0"/>
        </a:xfrm>
      </p:grpSpPr>
      <p:sp>
        <p:nvSpPr>
          <p:cNvPr id="724" name="Google Shape;724;p124"/>
          <p:cNvSpPr txBox="1"/>
          <p:nvPr>
            <p:ph type="title"/>
          </p:nvPr>
        </p:nvSpPr>
        <p:spPr>
          <a:xfrm>
            <a:off x="457200" y="205978"/>
            <a:ext cx="8229600"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 sz="4400" u="sng">
                <a:solidFill>
                  <a:schemeClr val="dk1"/>
                </a:solidFill>
                <a:latin typeface="Calibri"/>
                <a:ea typeface="Calibri"/>
                <a:cs typeface="Calibri"/>
                <a:sym typeface="Calibri"/>
              </a:rPr>
              <a:t>Benefits and Challenges</a:t>
            </a:r>
            <a:endParaRPr u="sng"/>
          </a:p>
        </p:txBody>
      </p:sp>
      <p:sp>
        <p:nvSpPr>
          <p:cNvPr id="725" name="Google Shape;725;p124"/>
          <p:cNvSpPr txBox="1"/>
          <p:nvPr>
            <p:ph idx="1" type="body"/>
          </p:nvPr>
        </p:nvSpPr>
        <p:spPr>
          <a:xfrm>
            <a:off x="457200" y="1200150"/>
            <a:ext cx="8229600" cy="39432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None/>
            </a:pPr>
            <a:r>
              <a:rPr lang="en" sz="3200">
                <a:solidFill>
                  <a:schemeClr val="dk1"/>
                </a:solidFill>
                <a:latin typeface="Calibri"/>
                <a:ea typeface="Calibri"/>
                <a:cs typeface="Calibri"/>
                <a:sym typeface="Calibri"/>
              </a:rPr>
              <a:t>AI offers numerous benefits including increased efficiency, accuracy, innovation, cost savings, and enhanced decision-making.</a:t>
            </a:r>
            <a:endParaRPr sz="3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 sz="3200">
                <a:solidFill>
                  <a:schemeClr val="dk1"/>
                </a:solidFill>
                <a:latin typeface="Calibri"/>
                <a:ea typeface="Calibri"/>
                <a:cs typeface="Calibri"/>
                <a:sym typeface="Calibri"/>
              </a:rPr>
              <a:t>However, it also presents challenges such as ethical concerns, privacy issues, job displacement, and the need for transparency and regulation.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